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81" r:id="rId4"/>
    <p:sldId id="282" r:id="rId5"/>
    <p:sldId id="283" r:id="rId6"/>
    <p:sldId id="284" r:id="rId7"/>
    <p:sldId id="285" r:id="rId8"/>
    <p:sldId id="286" r:id="rId9"/>
    <p:sldId id="292" r:id="rId10"/>
    <p:sldId id="293" r:id="rId11"/>
    <p:sldId id="287" r:id="rId12"/>
    <p:sldId id="290" r:id="rId13"/>
    <p:sldId id="291" r:id="rId14"/>
    <p:sldId id="296" r:id="rId15"/>
    <p:sldId id="297" r:id="rId16"/>
    <p:sldId id="298" r:id="rId17"/>
    <p:sldId id="300" r:id="rId18"/>
    <p:sldId id="301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10" r:id="rId27"/>
    <p:sldId id="45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474"/>
    <a:srgbClr val="9C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5082"/>
  </p:normalViewPr>
  <p:slideViewPr>
    <p:cSldViewPr snapToGrid="0" snapToObjects="1">
      <p:cViewPr varScale="1">
        <p:scale>
          <a:sx n="87" d="100"/>
          <a:sy n="87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3B35A-2744-7E49-B4C6-05C38BD9E32B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07474-6957-214F-B7F7-D1502D23F2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08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784F4-DB2D-8D49-A4CC-9907B1D9A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03B0E6-C333-ED44-AFCC-6E2EB044F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6E140-30FD-6143-8BC7-AC5FB02B7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5EB3AB-B23A-0F4C-9782-4E9AD194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0F77EB-A286-2843-B4B7-6F6921A1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37713-DCDC-5F4B-9DFB-EB23F923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8C8C2-A61E-F547-A57A-72E1430AD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084B6-E693-4F44-882D-862262A1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EDA34-19BB-6747-9147-05E127CD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43C2E-74CA-2142-9AD3-42A5AC99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394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7019BE-6179-DE4A-BBCD-B96851DBA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D96BDD-936E-1543-AA71-063F3B157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515F80-59CE-FC4E-A5FA-E5AA06D5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5E137A-4F50-084D-8D9B-4607A400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C9611-A9E6-D34E-99BD-E14EBB62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00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57F14-BBDA-CE48-9570-14D41B07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976094-1A55-BF47-98A0-C1AF4F5F6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A6D840-C5F1-EA49-B06B-1AFDFC55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3F53A-AE61-894C-853E-1E7A3BC2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0ED9DF-8B3D-BA4C-A4DF-E33A0512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11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78DEB-C154-434B-A6E8-3D73F3E9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C9F2BE-9595-1C46-AA79-C273D5F73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44E702-828E-A64E-A9DB-E50124816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D7A74-1E84-8F41-BFC9-3D0CA70A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E4805A-AA07-1845-B962-F263A08A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257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ED8DA-E4EF-2149-B920-9A2E5B86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1C52F-6E41-9443-9DAB-22AE24DF4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C82105-8BEC-3C43-B81B-51ADDCAD4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1C8AE-8586-074A-BFC3-07EF1DBB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6572E7-5455-6D4B-B078-81212A7A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12DBAD-F0A5-9543-9059-CBFB49F2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03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7F29C-409E-BB41-9828-B87E450E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26A32C-9443-114F-9BA0-68C4E98F0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378144-705A-4746-8A78-4572D6178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853DBA-4AE7-D346-AC95-E8B06D15A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64039E-1BC2-3147-8C4A-2592DE07E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5045B7-1FCD-AE43-8DF8-908AFE15A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3560BF-3B88-4049-9CFA-558908C3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A61B06-5CC1-E342-B598-B94C3B03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925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40B04-FCF7-274B-83DF-6E355EC2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678496-8D1B-CE4C-9E42-9D5298EEC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D86BDF-6741-1D41-B640-368DAA00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6569D5-5B2A-5E41-8F00-BBB87644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43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5AA611-5719-434B-A38C-3560F7E9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5FAC0F-2169-5D4C-9C67-3196E300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661D61-7AB5-E541-99EA-6CDDB8C9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82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37FF0-C8C9-CF4B-8F58-9284D667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12C02-E8CC-0C4B-BD60-49DC8D8AF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2715C7-9F2A-7141-AB34-F5046DEA8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8BC54-1814-354E-BBC4-8416A338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A83D58-19AD-2949-A498-BE548FA7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0E6D39-B965-064A-9129-784F569F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19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9805B-4569-C04B-A5D3-029F850F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1F7634-CD5C-6B4C-81AE-2877689A3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41B1E2-6289-0748-8CFF-059B8D7B8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7B97D4-EDD3-C040-ADE1-EEF2F148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9A45CD-3FF0-DE4C-88A1-7BF3452D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B8D5F3-8605-244B-A500-2FFE650E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29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B4D996-6B5E-324F-8E69-CD456269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B29FE-A401-B54B-8D4A-8D575CCC8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6D2EE-E245-444E-88AA-7224274C3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D353-5941-DE41-8F77-72B098D78961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856AE-B5B5-AA40-AB20-8B8E7D8B7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3B6B3-DE26-9E4E-A0EB-E20F3B3D5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9CDFC-B09D-4D40-9547-69B0C3D37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008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DC01F6-E2A5-D840-BCE3-2B43B775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87" y="1632500"/>
            <a:ext cx="3975677" cy="2291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532468-7184-E647-8603-8CC53BA9DA59}"/>
              </a:ext>
            </a:extLst>
          </p:cNvPr>
          <p:cNvSpPr txBox="1"/>
          <p:nvPr/>
        </p:nvSpPr>
        <p:spPr>
          <a:xfrm>
            <a:off x="1095087" y="4158472"/>
            <a:ext cx="471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组合数学 </a:t>
            </a:r>
            <a:r>
              <a:rPr kumimoji="1" lang="en-US" altLang="zh-CN" sz="3600" b="1" dirty="0">
                <a:solidFill>
                  <a:schemeClr val="bg2">
                    <a:lumMod val="25000"/>
                  </a:schemeClr>
                </a:solidFill>
                <a:latin typeface="Abadi MT Condensed Light" panose="020B0306030101010103" pitchFamily="34" charset="0"/>
              </a:rPr>
              <a:t>Combinations</a:t>
            </a:r>
            <a:endParaRPr kumimoji="1" lang="zh-CN" altLang="en-US" sz="3600" b="1" dirty="0">
              <a:solidFill>
                <a:schemeClr val="bg2">
                  <a:lumMod val="25000"/>
                </a:schemeClr>
              </a:solidFill>
              <a:latin typeface="Abadi MT Condensed Light" panose="020B03060301010101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D06D19-985F-3C4F-A947-EF536B4DDE7F}"/>
              </a:ext>
            </a:extLst>
          </p:cNvPr>
          <p:cNvSpPr/>
          <p:nvPr/>
        </p:nvSpPr>
        <p:spPr>
          <a:xfrm>
            <a:off x="5538355" y="2778111"/>
            <a:ext cx="4447309" cy="204080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25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76E5A5-5C51-5C45-99C4-3AC8F25308F1}"/>
              </a:ext>
            </a:extLst>
          </p:cNvPr>
          <p:cNvSpPr txBox="1"/>
          <p:nvPr/>
        </p:nvSpPr>
        <p:spPr>
          <a:xfrm>
            <a:off x="5538355" y="3050719"/>
            <a:ext cx="335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2">
                    <a:lumMod val="25000"/>
                  </a:schemeClr>
                </a:solidFill>
                <a:latin typeface="Times" pitchFamily="2" charset="0"/>
                <a:ea typeface="Songti SC" panose="02010600040101010101" pitchFamily="2" charset="-122"/>
              </a:rPr>
              <a:t>6-1</a:t>
            </a:r>
            <a:r>
              <a:rPr kumimoji="1" lang="zh-CN" altLang="en-US" sz="28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且容且斥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E54FE7-1651-0F42-AE48-AFD026CE7B5C}"/>
              </a:ext>
            </a:extLst>
          </p:cNvPr>
          <p:cNvSpPr txBox="1"/>
          <p:nvPr/>
        </p:nvSpPr>
        <p:spPr>
          <a:xfrm>
            <a:off x="5538355" y="2108635"/>
            <a:ext cx="33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2">
                    <a:lumMod val="25000"/>
                  </a:schemeClr>
                </a:solidFill>
                <a:latin typeface="Times" pitchFamily="2" charset="0"/>
                <a:ea typeface="Songti SC" panose="02010600040101010101" pitchFamily="2" charset="-122"/>
              </a:rPr>
              <a:t>6</a:t>
            </a:r>
            <a:r>
              <a:rPr kumimoji="1" lang="zh-CN" altLang="en-US" sz="36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zh-CN" altLang="en-US" sz="3600" b="1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容斥与鸽巢</a:t>
            </a:r>
          </a:p>
        </p:txBody>
      </p:sp>
    </p:spTree>
    <p:extLst>
      <p:ext uri="{BB962C8B-B14F-4D97-AF65-F5344CB8AC3E}">
        <p14:creationId xmlns:p14="http://schemas.microsoft.com/office/powerpoint/2010/main" val="267007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6CCAB6-FECF-A345-91D6-CC794B90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37" y="1338345"/>
            <a:ext cx="8521700" cy="673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6EE570-D486-C842-8B45-CC5A2CB1A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92" y="6324"/>
            <a:ext cx="7042892" cy="4821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30FF37F-014C-1B40-98FC-9ED1C699B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3" y="532320"/>
            <a:ext cx="7533492" cy="45899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59F133F-5D62-964D-866A-48825EA1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323" y="2022825"/>
            <a:ext cx="5067300" cy="5334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E5B86903-3A17-5F4D-B5DF-EC6F2622B296}"/>
              </a:ext>
            </a:extLst>
          </p:cNvPr>
          <p:cNvSpPr txBox="1"/>
          <p:nvPr/>
        </p:nvSpPr>
        <p:spPr>
          <a:xfrm>
            <a:off x="380011" y="2371233"/>
            <a:ext cx="529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计算不满足任意属性的元素</a:t>
            </a:r>
            <a:endParaRPr kumimoji="1" lang="zh-CN" altLang="en-US" sz="2400" baseline="-25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EC507F9-7D2B-6E42-8D6A-3227400C71B8}"/>
                  </a:ext>
                </a:extLst>
              </p:cNvPr>
              <p:cNvSpPr txBox="1"/>
              <p:nvPr/>
            </p:nvSpPr>
            <p:spPr>
              <a:xfrm>
                <a:off x="1078774" y="2957069"/>
                <a:ext cx="52963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zh-CN" altLang="en-US" sz="2400" b="1" i="1" dirty="0">
                    <a:solidFill>
                      <a:srgbClr val="0070C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不满足任意属性</a:t>
                </a:r>
                <a:endParaRPr kumimoji="1" lang="zh-CN" altLang="en-US" sz="2400" b="1" i="1" baseline="-25000" dirty="0">
                  <a:solidFill>
                    <a:srgbClr val="0070C0"/>
                  </a:solidFill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EC507F9-7D2B-6E42-8D6A-3227400C7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74" y="2957069"/>
                <a:ext cx="5296395" cy="461665"/>
              </a:xfrm>
              <a:prstGeom prst="rect">
                <a:avLst/>
              </a:prstGeom>
              <a:blipFill>
                <a:blip r:embed="rId6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D2864CE-3504-9442-B560-95BA37B52B02}"/>
                  </a:ext>
                </a:extLst>
              </p:cNvPr>
              <p:cNvSpPr txBox="1"/>
              <p:nvPr/>
            </p:nvSpPr>
            <p:spPr>
              <a:xfrm>
                <a:off x="3726971" y="3215744"/>
                <a:ext cx="406927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zh-CN" altLang="en-US" sz="2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..+(−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zh-CN" altLang="zh-CN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zh-CN" sz="2400" b="1" dirty="0">
                  <a:solidFill>
                    <a:schemeClr val="accent1">
                      <a:lumMod val="75000"/>
                    </a:schemeClr>
                  </a:solidFill>
                  <a:latin typeface="Times" pitchFamily="2" charset="0"/>
                </a:endParaRPr>
              </a:p>
              <a:p>
                <a:endParaRPr kumimoji="1"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D2864CE-3504-9442-B560-95BA37B5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71" y="3215744"/>
                <a:ext cx="4069278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01FA256-DFB9-DB4A-B8F6-D68E8D2ED049}"/>
                  </a:ext>
                </a:extLst>
              </p:cNvPr>
              <p:cNvSpPr txBox="1"/>
              <p:nvPr/>
            </p:nvSpPr>
            <p:spPr>
              <a:xfrm>
                <a:off x="1078774" y="3759240"/>
                <a:ext cx="52963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zh-CN" altLang="en-US" sz="2400" b="1" i="1" dirty="0">
                    <a:solidFill>
                      <a:srgbClr val="0070C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只满足</a:t>
                </a:r>
                <a:r>
                  <a:rPr kumimoji="1" lang="en-US" altLang="zh-CN" sz="2400" b="1" i="1" dirty="0">
                    <a:solidFill>
                      <a:srgbClr val="0070C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1</a:t>
                </a:r>
                <a:r>
                  <a:rPr kumimoji="1" lang="zh-CN" altLang="en-US" sz="2400" b="1" i="1" dirty="0">
                    <a:solidFill>
                      <a:srgbClr val="0070C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个属性</a:t>
                </a:r>
                <a:endParaRPr kumimoji="1" lang="zh-CN" altLang="en-US" sz="2400" b="1" i="1" baseline="-25000" dirty="0">
                  <a:solidFill>
                    <a:srgbClr val="0070C0"/>
                  </a:solidFill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01FA256-DFB9-DB4A-B8F6-D68E8D2ED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74" y="3759240"/>
                <a:ext cx="5296395" cy="461665"/>
              </a:xfrm>
              <a:prstGeom prst="rect">
                <a:avLst/>
              </a:prstGeom>
              <a:blipFill>
                <a:blip r:embed="rId8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E835B371-3F8E-9640-BD12-63A6254DD90E}"/>
                  </a:ext>
                </a:extLst>
              </p:cNvPr>
              <p:cNvSpPr txBox="1"/>
              <p:nvPr/>
            </p:nvSpPr>
            <p:spPr>
              <a:xfrm>
                <a:off x="3726971" y="4124219"/>
                <a:ext cx="406927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zh-CN" altLang="en-US" sz="2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..+(−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zh-CN" altLang="zh-CN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sz="2400" b="1" dirty="0">
                  <a:solidFill>
                    <a:schemeClr val="accent1">
                      <a:lumMod val="75000"/>
                    </a:schemeClr>
                  </a:solidFill>
                  <a:latin typeface="Times" pitchFamily="2" charset="0"/>
                </a:endParaRPr>
              </a:p>
              <a:p>
                <a:endParaRPr kumimoji="1"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E835B371-3F8E-9640-BD12-63A6254DD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71" y="4124219"/>
                <a:ext cx="4069278" cy="769441"/>
              </a:xfrm>
              <a:prstGeom prst="rect">
                <a:avLst/>
              </a:prstGeom>
              <a:blipFill>
                <a:blip r:embed="rId9"/>
                <a:stretch>
                  <a:fillRect l="-299" r="-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2BD033-E1EB-0241-A18D-93E0BE672415}"/>
                  </a:ext>
                </a:extLst>
              </p:cNvPr>
              <p:cNvSpPr txBox="1"/>
              <p:nvPr/>
            </p:nvSpPr>
            <p:spPr>
              <a:xfrm>
                <a:off x="1078774" y="4616462"/>
                <a:ext cx="52963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zh-CN" altLang="en-US" sz="2400" b="1" i="1" dirty="0">
                    <a:solidFill>
                      <a:srgbClr val="0070C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只满足</a:t>
                </a:r>
                <a:r>
                  <a:rPr kumimoji="1" lang="en-US" altLang="zh-CN" sz="2400" b="1" i="1" dirty="0">
                    <a:solidFill>
                      <a:srgbClr val="0070C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n</a:t>
                </a:r>
                <a:r>
                  <a:rPr kumimoji="1" lang="zh-CN" altLang="en-US" sz="2400" b="1" i="1" dirty="0">
                    <a:solidFill>
                      <a:srgbClr val="0070C0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</a:rPr>
                  <a:t>个属性</a:t>
                </a:r>
                <a:endParaRPr kumimoji="1" lang="en-US" altLang="zh-CN" sz="2400" b="1" i="1" dirty="0">
                  <a:solidFill>
                    <a:srgbClr val="0070C0"/>
                  </a:solidFill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ongti SC" panose="02010600040101010101" pitchFamily="2" charset="-122"/>
                        </a:rPr>
                        <m:t>n</m:t>
                      </m:r>
                      <m:r>
                        <a:rPr kumimoji="1" lang="en-US" altLang="zh-CN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kumimoji="1" lang="en-US" altLang="zh-CN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kumimoji="1" lang="zh-CN" altLang="en-US" sz="2400" b="1" i="1" dirty="0">
                  <a:solidFill>
                    <a:srgbClr val="0070C0"/>
                  </a:solidFill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2BD033-E1EB-0241-A18D-93E0BE672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74" y="4616462"/>
                <a:ext cx="5296395" cy="830997"/>
              </a:xfrm>
              <a:prstGeom prst="rect">
                <a:avLst/>
              </a:prstGeom>
              <a:blipFill>
                <a:blip r:embed="rId1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1BD8945-354A-7844-8680-3550CCD80AB7}"/>
                  </a:ext>
                </a:extLst>
              </p:cNvPr>
              <p:cNvSpPr txBox="1"/>
              <p:nvPr/>
            </p:nvSpPr>
            <p:spPr>
              <a:xfrm>
                <a:off x="3726971" y="5199101"/>
                <a:ext cx="4976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1BD8945-354A-7844-8680-3550CCD80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71" y="5199101"/>
                <a:ext cx="49760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0AA9F51-6152-2F4C-93B6-D5321E246C97}"/>
              </a:ext>
            </a:extLst>
          </p:cNvPr>
          <p:cNvCxnSpPr>
            <a:cxnSpLocks/>
          </p:cNvCxnSpPr>
          <p:nvPr/>
        </p:nvCxnSpPr>
        <p:spPr>
          <a:xfrm>
            <a:off x="4224580" y="1936042"/>
            <a:ext cx="27743" cy="40325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C04DC057-15AB-B145-86D8-F795A2248DAD}"/>
              </a:ext>
            </a:extLst>
          </p:cNvPr>
          <p:cNvSpPr txBox="1"/>
          <p:nvPr/>
        </p:nvSpPr>
        <p:spPr>
          <a:xfrm>
            <a:off x="1604737" y="6078215"/>
            <a:ext cx="6585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两边相等，同样计算不满足任何属性的元素个数</a:t>
            </a:r>
            <a:endParaRPr kumimoji="1" lang="zh-CN" altLang="en-US" sz="2400" baseline="-25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5BF40D-C038-464B-B0E7-7482E76728E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2602"/>
          <a:stretch/>
        </p:blipFill>
        <p:spPr>
          <a:xfrm>
            <a:off x="4400087" y="5199101"/>
            <a:ext cx="6792323" cy="363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D7F684-57DB-9541-8DF4-65D9DDFD0D5E}"/>
                  </a:ext>
                </a:extLst>
              </p:cNvPr>
              <p:cNvSpPr/>
              <p:nvPr/>
            </p:nvSpPr>
            <p:spPr>
              <a:xfrm>
                <a:off x="4304718" y="5642961"/>
                <a:ext cx="672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D7F684-57DB-9541-8DF4-65D9DDFD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718" y="5642961"/>
                <a:ext cx="672685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21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B85245-9A5E-C444-82A2-6F322613734F}"/>
              </a:ext>
            </a:extLst>
          </p:cNvPr>
          <p:cNvSpPr/>
          <p:nvPr/>
        </p:nvSpPr>
        <p:spPr>
          <a:xfrm>
            <a:off x="172276" y="1360130"/>
            <a:ext cx="115161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Times" pitchFamily="2" charset="0"/>
              </a:rPr>
              <a:t>   Inclusion-exclusion principle</a:t>
            </a:r>
            <a:endParaRPr lang="en-US" altLang="zh-CN" sz="3200" b="1" dirty="0">
              <a:latin typeface="Times" pitchFamily="2" charset="0"/>
            </a:endParaRPr>
          </a:p>
          <a:p>
            <a:endParaRPr lang="zh-CN" altLang="en-US" sz="3200" b="1" dirty="0">
              <a:latin typeface="Times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3945DA-0F61-F74E-9946-83093F36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808" y="285976"/>
            <a:ext cx="5049078" cy="575415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3708B24A-C386-744A-9CF4-1D701E34D70D}"/>
              </a:ext>
            </a:extLst>
          </p:cNvPr>
          <p:cNvSpPr/>
          <p:nvPr/>
        </p:nvSpPr>
        <p:spPr>
          <a:xfrm>
            <a:off x="172276" y="1534227"/>
            <a:ext cx="185531" cy="1855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CA48AF-9823-AB47-98C2-152722B85139}"/>
              </a:ext>
            </a:extLst>
          </p:cNvPr>
          <p:cNvSpPr/>
          <p:nvPr/>
        </p:nvSpPr>
        <p:spPr>
          <a:xfrm>
            <a:off x="172276" y="2037219"/>
            <a:ext cx="10827026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Times" pitchFamily="2" charset="0"/>
              </a:rPr>
              <a:t>- This concept is attributed to </a:t>
            </a:r>
            <a:r>
              <a:rPr lang="zh-CN" altLang="en-US" sz="3600" dirty="0">
                <a:solidFill>
                  <a:prstClr val="black"/>
                </a:solidFill>
                <a:latin typeface="Times" pitchFamily="2" charset="0"/>
              </a:rPr>
              <a:t>Abraham de Moivre (1718)</a:t>
            </a:r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Times" pitchFamily="2" charset="0"/>
              </a:rPr>
              <a:t>- It first appears in a paper of </a:t>
            </a:r>
            <a:r>
              <a:rPr lang="zh-CN" altLang="en-US" sz="3600" dirty="0">
                <a:solidFill>
                  <a:prstClr val="black"/>
                </a:solidFill>
                <a:latin typeface="Times" pitchFamily="2" charset="0"/>
              </a:rPr>
              <a:t>Daniel da Silva (1854)</a:t>
            </a:r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Times" pitchFamily="2" charset="0"/>
              </a:rPr>
              <a:t>- Later in a paper by </a:t>
            </a:r>
            <a:r>
              <a:rPr lang="zh-CN" altLang="en-US" sz="3600" dirty="0">
                <a:solidFill>
                  <a:prstClr val="black"/>
                </a:solidFill>
                <a:latin typeface="Times" pitchFamily="2" charset="0"/>
              </a:rPr>
              <a:t>J. J. Sylvester (1883)</a:t>
            </a:r>
          </a:p>
        </p:txBody>
      </p:sp>
    </p:spTree>
    <p:extLst>
      <p:ext uri="{BB962C8B-B14F-4D97-AF65-F5344CB8AC3E}">
        <p14:creationId xmlns:p14="http://schemas.microsoft.com/office/powerpoint/2010/main" val="56564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3945DA-0F61-F74E-9946-83093F36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808" y="285976"/>
            <a:ext cx="5049078" cy="5754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230E16-5A7D-8F48-8D7D-E5E71D9BAE3F}"/>
              </a:ext>
            </a:extLst>
          </p:cNvPr>
          <p:cNvSpPr/>
          <p:nvPr/>
        </p:nvSpPr>
        <p:spPr>
          <a:xfrm>
            <a:off x="2065682" y="1997839"/>
            <a:ext cx="80606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Gabriola" pitchFamily="82" charset="0"/>
                <a:cs typeface="Apple Chancery" panose="03020702040506060504" pitchFamily="66" charset="-79"/>
              </a:rPr>
              <a:t>"One of the </a:t>
            </a:r>
            <a:r>
              <a:rPr lang="zh-CN" altLang="en-US" sz="3600" dirty="0">
                <a:solidFill>
                  <a:srgbClr val="FF0000"/>
                </a:solidFill>
                <a:latin typeface="Gabriola" pitchFamily="82" charset="0"/>
                <a:cs typeface="Apple Chancery" panose="03020702040506060504" pitchFamily="66" charset="-79"/>
              </a:rPr>
              <a:t>most useful principles </a:t>
            </a:r>
            <a:r>
              <a:rPr lang="zh-CN" altLang="en-US" sz="3600" dirty="0">
                <a:latin typeface="Gabriola" pitchFamily="82" charset="0"/>
                <a:cs typeface="Apple Chancery" panose="03020702040506060504" pitchFamily="66" charset="-79"/>
              </a:rPr>
              <a:t>of enumeration in discrete probability and combinatorial theory is the celebrated principle of inclusion-exclusion. </a:t>
            </a:r>
            <a:endParaRPr lang="en-US" altLang="zh-CN" sz="3600" dirty="0">
              <a:latin typeface="Gabriola" pitchFamily="82" charset="0"/>
              <a:cs typeface="Apple Chancery" panose="03020702040506060504" pitchFamily="66" charset="-79"/>
            </a:endParaRPr>
          </a:p>
          <a:p>
            <a:r>
              <a:rPr lang="zh-CN" altLang="en-US" sz="3600" dirty="0">
                <a:latin typeface="Gabriola" pitchFamily="82" charset="0"/>
                <a:cs typeface="Apple Chancery" panose="03020702040506060504" pitchFamily="66" charset="-79"/>
              </a:rPr>
              <a:t>When </a:t>
            </a:r>
            <a:r>
              <a:rPr lang="zh-CN" altLang="en-US" sz="3600" dirty="0">
                <a:solidFill>
                  <a:srgbClr val="FF0000"/>
                </a:solidFill>
                <a:latin typeface="Gabriola" pitchFamily="82" charset="0"/>
                <a:cs typeface="Apple Chancery" panose="03020702040506060504" pitchFamily="66" charset="-79"/>
              </a:rPr>
              <a:t>skillfully applied</a:t>
            </a:r>
            <a:r>
              <a:rPr lang="zh-CN" altLang="en-US" sz="3600" dirty="0">
                <a:latin typeface="Gabriola" pitchFamily="82" charset="0"/>
                <a:cs typeface="Apple Chancery" panose="03020702040506060504" pitchFamily="66" charset="-79"/>
              </a:rPr>
              <a:t>, this principle has yielded the solution to many a combinatorial problem."</a:t>
            </a:r>
          </a:p>
        </p:txBody>
      </p:sp>
    </p:spTree>
    <p:extLst>
      <p:ext uri="{BB962C8B-B14F-4D97-AF65-F5344CB8AC3E}">
        <p14:creationId xmlns:p14="http://schemas.microsoft.com/office/powerpoint/2010/main" val="160811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DC01F6-E2A5-D840-BCE3-2B43B775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87" y="1632500"/>
            <a:ext cx="3975677" cy="2291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532468-7184-E647-8603-8CC53BA9DA59}"/>
              </a:ext>
            </a:extLst>
          </p:cNvPr>
          <p:cNvSpPr txBox="1"/>
          <p:nvPr/>
        </p:nvSpPr>
        <p:spPr>
          <a:xfrm>
            <a:off x="1095087" y="4158472"/>
            <a:ext cx="471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组合数学 </a:t>
            </a:r>
            <a:r>
              <a:rPr kumimoji="1" lang="en-US" altLang="zh-CN" sz="3600" b="1" dirty="0">
                <a:solidFill>
                  <a:schemeClr val="bg2">
                    <a:lumMod val="25000"/>
                  </a:schemeClr>
                </a:solidFill>
                <a:latin typeface="Abadi MT Condensed Light" panose="020B0306030101010103" pitchFamily="34" charset="0"/>
              </a:rPr>
              <a:t>Combinations</a:t>
            </a:r>
            <a:endParaRPr kumimoji="1" lang="zh-CN" altLang="en-US" sz="3600" b="1" dirty="0">
              <a:solidFill>
                <a:schemeClr val="bg2">
                  <a:lumMod val="25000"/>
                </a:schemeClr>
              </a:solidFill>
              <a:latin typeface="Abadi MT Condensed Light" panose="020B03060301010101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D06D19-985F-3C4F-A947-EF536B4DDE7F}"/>
              </a:ext>
            </a:extLst>
          </p:cNvPr>
          <p:cNvSpPr/>
          <p:nvPr/>
        </p:nvSpPr>
        <p:spPr>
          <a:xfrm>
            <a:off x="5538355" y="2778111"/>
            <a:ext cx="4447309" cy="204080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25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76E5A5-5C51-5C45-99C4-3AC8F25308F1}"/>
              </a:ext>
            </a:extLst>
          </p:cNvPr>
          <p:cNvSpPr txBox="1"/>
          <p:nvPr/>
        </p:nvSpPr>
        <p:spPr>
          <a:xfrm>
            <a:off x="5538355" y="3050719"/>
            <a:ext cx="335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2">
                    <a:lumMod val="25000"/>
                  </a:schemeClr>
                </a:solidFill>
                <a:latin typeface="Times" pitchFamily="2" charset="0"/>
                <a:ea typeface="Songti SC" panose="02010600040101010101" pitchFamily="2" charset="-122"/>
              </a:rPr>
              <a:t>6-2</a:t>
            </a:r>
            <a:r>
              <a:rPr kumimoji="1" lang="zh-CN" altLang="en-US" sz="28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容斥的精妙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E54FE7-1651-0F42-AE48-AFD026CE7B5C}"/>
              </a:ext>
            </a:extLst>
          </p:cNvPr>
          <p:cNvSpPr txBox="1"/>
          <p:nvPr/>
        </p:nvSpPr>
        <p:spPr>
          <a:xfrm>
            <a:off x="5538355" y="2108635"/>
            <a:ext cx="335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2">
                    <a:lumMod val="25000"/>
                  </a:schemeClr>
                </a:solidFill>
                <a:latin typeface="Times" pitchFamily="2" charset="0"/>
                <a:ea typeface="Songti SC" panose="02010600040101010101" pitchFamily="2" charset="-122"/>
              </a:rPr>
              <a:t>6</a:t>
            </a:r>
            <a:r>
              <a:rPr kumimoji="1" lang="zh-CN" altLang="en-US" sz="36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zh-CN" altLang="en-US" sz="3600" b="1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容斥与鸽巢</a:t>
            </a:r>
          </a:p>
        </p:txBody>
      </p:sp>
    </p:spTree>
    <p:extLst>
      <p:ext uri="{BB962C8B-B14F-4D97-AF65-F5344CB8AC3E}">
        <p14:creationId xmlns:p14="http://schemas.microsoft.com/office/powerpoint/2010/main" val="218982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890053" y="237152"/>
            <a:ext cx="241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举例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262E88-EEE4-2F41-85D0-EA5CEE7A94EB}"/>
              </a:ext>
            </a:extLst>
          </p:cNvPr>
          <p:cNvSpPr txBox="1"/>
          <p:nvPr/>
        </p:nvSpPr>
        <p:spPr>
          <a:xfrm>
            <a:off x="1113181" y="128548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2A48A3-F26D-0A4C-A39E-C009FC8D048D}"/>
              </a:ext>
            </a:extLst>
          </p:cNvPr>
          <p:cNvSpPr txBox="1"/>
          <p:nvPr/>
        </p:nvSpPr>
        <p:spPr>
          <a:xfrm>
            <a:off x="2027581" y="1285486"/>
            <a:ext cx="918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求从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1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到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500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的整数中能被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3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或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5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被除尽的数的个数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1DC718-DC5B-9141-A8C4-493CE0E61C7E}"/>
              </a:ext>
            </a:extLst>
          </p:cNvPr>
          <p:cNvSpPr txBox="1"/>
          <p:nvPr/>
        </p:nvSpPr>
        <p:spPr>
          <a:xfrm>
            <a:off x="1120850" y="194727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解：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1ACCE1-A36E-1148-81D9-C71720984694}"/>
              </a:ext>
            </a:extLst>
          </p:cNvPr>
          <p:cNvSpPr txBox="1"/>
          <p:nvPr/>
        </p:nvSpPr>
        <p:spPr>
          <a:xfrm>
            <a:off x="2027581" y="1886946"/>
            <a:ext cx="779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令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A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为从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1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到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500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的整数中被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3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除尽的数的集合</a:t>
            </a:r>
            <a:endParaRPr kumimoji="1" lang="en-US" altLang="zh-CN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kumimoji="1" lang="zh-CN" altLang="en-US" sz="2400" dirty="0">
                <a:uFill>
                  <a:solidFill>
                    <a:srgbClr val="FF0000"/>
                  </a:solidFill>
                </a:uFill>
                <a:latin typeface="FangSong" panose="02010609060101010101" pitchFamily="49" charset="-122"/>
                <a:ea typeface="FangSong" panose="02010609060101010101" pitchFamily="49" charset="-122"/>
              </a:rPr>
              <a:t>  </a:t>
            </a:r>
            <a:r>
              <a:rPr kumimoji="1" lang="en-US" altLang="zh-CN" sz="2400" dirty="0">
                <a:uFill>
                  <a:solidFill>
                    <a:srgbClr val="FF0000"/>
                  </a:solidFill>
                </a:uFill>
                <a:latin typeface="FangSong" panose="02010609060101010101" pitchFamily="49" charset="-122"/>
                <a:ea typeface="FangSong" panose="02010609060101010101" pitchFamily="49" charset="-122"/>
              </a:rPr>
              <a:t>B</a:t>
            </a:r>
            <a:r>
              <a:rPr kumimoji="1" lang="zh-CN" altLang="en-US" sz="2400" dirty="0">
                <a:uFill>
                  <a:solidFill>
                    <a:srgbClr val="FF0000"/>
                  </a:solidFill>
                </a:uFill>
                <a:latin typeface="FangSong" panose="02010609060101010101" pitchFamily="49" charset="-122"/>
                <a:ea typeface="FangSong" panose="02010609060101010101" pitchFamily="49" charset="-122"/>
              </a:rPr>
              <a:t>为被</a:t>
            </a:r>
            <a:r>
              <a:rPr kumimoji="1" lang="en-US" altLang="zh-CN" sz="2400" dirty="0">
                <a:uFill>
                  <a:solidFill>
                    <a:srgbClr val="FF0000"/>
                  </a:solidFill>
                </a:uFill>
                <a:latin typeface="FangSong" panose="02010609060101010101" pitchFamily="49" charset="-122"/>
                <a:ea typeface="FangSong" panose="02010609060101010101" pitchFamily="49" charset="-122"/>
              </a:rPr>
              <a:t>5</a:t>
            </a:r>
            <a:r>
              <a:rPr kumimoji="1" lang="zh-CN" altLang="en-US" sz="2400" dirty="0">
                <a:uFill>
                  <a:solidFill>
                    <a:srgbClr val="FF0000"/>
                  </a:solidFill>
                </a:uFill>
                <a:latin typeface="FangSong" panose="02010609060101010101" pitchFamily="49" charset="-122"/>
                <a:ea typeface="FangSong" panose="02010609060101010101" pitchFamily="49" charset="-122"/>
              </a:rPr>
              <a:t>除尽的数的集合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BEDF40-5472-8447-8282-64F8DE4185AE}"/>
              </a:ext>
            </a:extLst>
          </p:cNvPr>
          <p:cNvSpPr txBox="1"/>
          <p:nvPr/>
        </p:nvSpPr>
        <p:spPr>
          <a:xfrm>
            <a:off x="1868556" y="4431538"/>
            <a:ext cx="779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被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3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或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5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除尽的数的个数为</a:t>
            </a:r>
            <a:endParaRPr kumimoji="1" lang="zh-CN" altLang="en-US" sz="2400" dirty="0">
              <a:uFill>
                <a:solidFill>
                  <a:srgbClr val="FF0000"/>
                </a:solidFill>
              </a:u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12395E-2FA4-4643-9589-A15840A8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98" y="5148303"/>
            <a:ext cx="4516278" cy="9386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91BD199-6B93-AF4E-9DF0-F4140197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45" y="2656066"/>
            <a:ext cx="4902520" cy="9899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ABFFAF4-6D60-D74A-97A5-E2D5D013F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298" y="3522623"/>
            <a:ext cx="2998338" cy="9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3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890053" y="237152"/>
            <a:ext cx="241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举例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262E88-EEE4-2F41-85D0-EA5CEE7A94EB}"/>
              </a:ext>
            </a:extLst>
          </p:cNvPr>
          <p:cNvSpPr txBox="1"/>
          <p:nvPr/>
        </p:nvSpPr>
        <p:spPr>
          <a:xfrm>
            <a:off x="566917" y="128178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2A48A3-F26D-0A4C-A39E-C009FC8D048D}"/>
              </a:ext>
            </a:extLst>
          </p:cNvPr>
          <p:cNvSpPr txBox="1"/>
          <p:nvPr/>
        </p:nvSpPr>
        <p:spPr>
          <a:xfrm>
            <a:off x="1481317" y="1281785"/>
            <a:ext cx="918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求不超过</a:t>
            </a:r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120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的素数个数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1DC718-DC5B-9141-A8C4-493CE0E61C7E}"/>
              </a:ext>
            </a:extLst>
          </p:cNvPr>
          <p:cNvSpPr txBox="1"/>
          <p:nvPr/>
        </p:nvSpPr>
        <p:spPr>
          <a:xfrm>
            <a:off x="566917" y="193752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[</a:t>
            </a:r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解</a:t>
            </a:r>
            <a:r>
              <a:rPr kumimoji="1" lang="en-US" altLang="zh-CN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]</a:t>
            </a:r>
            <a:endParaRPr kumimoji="1" lang="zh-CN" altLang="en-US" sz="2800" dirty="0">
              <a:solidFill>
                <a:schemeClr val="bg2">
                  <a:lumMod val="2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1ACCE1-A36E-1148-81D9-C71720984694}"/>
                  </a:ext>
                </a:extLst>
              </p:cNvPr>
              <p:cNvSpPr txBox="1"/>
              <p:nvPr/>
            </p:nvSpPr>
            <p:spPr>
              <a:xfrm>
                <a:off x="1401835" y="1935742"/>
                <a:ext cx="95018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因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11</m:t>
                    </m:r>
                    <m:r>
                      <a:rPr kumimoji="1" lang="en-US" altLang="zh-CN" sz="2400" b="0" i="1" baseline="3000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2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=121</m:t>
                    </m:r>
                  </m:oMath>
                </a14:m>
                <a:r>
                  <a:rPr kumimoji="1" lang="zh-CN" altLang="en-US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，故不超过</a:t>
                </a:r>
                <a:r>
                  <a:rPr kumimoji="1" lang="en-US" altLang="zh-CN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120</a:t>
                </a:r>
                <a:r>
                  <a:rPr kumimoji="1" lang="zh-CN" altLang="en-US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的合数必然是</a:t>
                </a:r>
                <a:r>
                  <a:rPr kumimoji="1" lang="en-US" altLang="zh-CN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2</a:t>
                </a:r>
                <a:r>
                  <a:rPr kumimoji="1" lang="zh-CN" altLang="en-US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、</a:t>
                </a:r>
                <a:r>
                  <a:rPr kumimoji="1" lang="en-US" altLang="zh-CN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3</a:t>
                </a:r>
                <a:r>
                  <a:rPr kumimoji="1" lang="zh-CN" altLang="en-US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、</a:t>
                </a:r>
                <a:r>
                  <a:rPr kumimoji="1" lang="en-US" altLang="zh-CN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5</a:t>
                </a:r>
                <a:r>
                  <a:rPr kumimoji="1" lang="zh-CN" altLang="en-US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、</a:t>
                </a:r>
                <a:r>
                  <a:rPr kumimoji="1" lang="en-US" altLang="zh-CN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7</a:t>
                </a:r>
                <a:r>
                  <a:rPr kumimoji="1" lang="zh-CN" altLang="en-US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的倍数，而且不超过</a:t>
                </a:r>
                <a:r>
                  <a:rPr kumimoji="1" lang="en-US" altLang="zh-CN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120</a:t>
                </a:r>
                <a:r>
                  <a:rPr kumimoji="1" lang="zh-CN" altLang="en-US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的合数的因子不可能都超过</a:t>
                </a:r>
                <a:r>
                  <a:rPr kumimoji="1" lang="en-US" altLang="zh-CN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11</a:t>
                </a:r>
                <a:r>
                  <a:rPr kumimoji="1" lang="zh-CN" altLang="en-US" sz="2400" dirty="0"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。</a:t>
                </a:r>
                <a:endParaRPr kumimoji="1" lang="en-US" altLang="zh-CN" sz="2400" dirty="0">
                  <a:uFill>
                    <a:solidFill>
                      <a:srgbClr val="FF0000"/>
                    </a:solidFill>
                  </a:uFill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1ACCE1-A36E-1148-81D9-C71720984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835" y="1935742"/>
                <a:ext cx="9501810" cy="830997"/>
              </a:xfrm>
              <a:prstGeom prst="rect">
                <a:avLst/>
              </a:prstGeom>
              <a:blipFill>
                <a:blip r:embed="rId2"/>
                <a:stretch>
                  <a:fillRect l="-933" t="-5970"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6AC3CAC-85D7-8344-96D2-AD56C1608B79}"/>
                  </a:ext>
                </a:extLst>
              </p:cNvPr>
              <p:cNvSpPr/>
              <p:nvPr/>
            </p:nvSpPr>
            <p:spPr>
              <a:xfrm>
                <a:off x="1401835" y="2808851"/>
                <a:ext cx="69592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kumimoji="1" lang="zh-CN" altLang="en-US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1" dirty="0">
                        <a:solidFill>
                          <a:prstClr val="black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A</m:t>
                    </m:r>
                    <m:r>
                      <m:rPr>
                        <m:sty m:val="p"/>
                      </m:rPr>
                      <a:rPr kumimoji="1" lang="en-US" altLang="zh-CN" sz="2400" i="1" baseline="-25000" dirty="0">
                        <a:solidFill>
                          <a:prstClr val="black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i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为不超过</a:t>
                </a:r>
                <a:r>
                  <a:rPr kumimoji="1" lang="en-US" altLang="zh-CN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120</a:t>
                </a:r>
                <a:r>
                  <a:rPr kumimoji="1" lang="zh-CN" altLang="en-US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的数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𝑖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的倍数集</a:t>
                </a:r>
                <a:r>
                  <a:rPr kumimoji="1" lang="en-US" altLang="zh-CN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uFill>
                          <a:solidFill>
                            <a:srgbClr val="FF0000"/>
                          </a:solidFill>
                        </a:uFill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𝑖</m:t>
                    </m:r>
                  </m:oMath>
                </a14:m>
                <a:r>
                  <a:rPr kumimoji="1" lang="en-US" altLang="zh-CN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=2</a:t>
                </a:r>
                <a:r>
                  <a:rPr kumimoji="1" lang="zh-CN" altLang="en-US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，</a:t>
                </a:r>
                <a:r>
                  <a:rPr kumimoji="1" lang="en-US" altLang="zh-CN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3</a:t>
                </a:r>
                <a:r>
                  <a:rPr kumimoji="1" lang="zh-CN" altLang="en-US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，</a:t>
                </a:r>
                <a:r>
                  <a:rPr kumimoji="1" lang="en-US" altLang="zh-CN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5</a:t>
                </a:r>
                <a:r>
                  <a:rPr kumimoji="1" lang="zh-CN" altLang="en-US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，</a:t>
                </a:r>
                <a:r>
                  <a:rPr kumimoji="1" lang="en-US" altLang="zh-CN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7</a:t>
                </a:r>
                <a:r>
                  <a:rPr kumimoji="1" lang="zh-CN" altLang="en" sz="2400" dirty="0">
                    <a:solidFill>
                      <a:prstClr val="black"/>
                    </a:solidFill>
                    <a:uFill>
                      <a:solidFill>
                        <a:srgbClr val="FF0000"/>
                      </a:solidFill>
                    </a:uFill>
                    <a:latin typeface="FangSong" panose="02010609060101010101" pitchFamily="49" charset="-122"/>
                    <a:ea typeface="FangSong" panose="02010609060101010101" pitchFamily="49" charset="-122"/>
                  </a:rPr>
                  <a:t>。</a:t>
                </a:r>
                <a:endParaRPr kumimoji="1" lang="zh-CN" altLang="en-US" sz="2400" baseline="30000" dirty="0">
                  <a:solidFill>
                    <a:prstClr val="black"/>
                  </a:solidFill>
                  <a:uFill>
                    <a:solidFill>
                      <a:srgbClr val="FF0000"/>
                    </a:solidFill>
                  </a:uFill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6AC3CAC-85D7-8344-96D2-AD56C1608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835" y="2808851"/>
                <a:ext cx="6959213" cy="461665"/>
              </a:xfrm>
              <a:prstGeom prst="rect">
                <a:avLst/>
              </a:prstGeom>
              <a:blipFill>
                <a:blip r:embed="rId3"/>
                <a:stretch>
                  <a:fillRect l="-1275" t="-10526" r="-364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F86CCE33-0D9B-9C4E-9EA9-33CD3BE7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141" y="3312628"/>
            <a:ext cx="5245100" cy="1104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FF4957-EB22-2C46-89F0-88A865487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641" y="4160498"/>
            <a:ext cx="5181600" cy="1066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4A302A-1E94-7248-B37E-39FEEA436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141" y="4982634"/>
            <a:ext cx="6680200" cy="927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EF9281-08EE-4A48-A94D-09D31CFC84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680"/>
          <a:stretch/>
        </p:blipFill>
        <p:spPr>
          <a:xfrm>
            <a:off x="2207349" y="5792404"/>
            <a:ext cx="6388100" cy="8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E7C314E-B8FB-8D48-B8C3-3F6F11D9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95" y="47044"/>
            <a:ext cx="5353419" cy="8252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1A8190-5B8F-F144-BEFB-060528308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67" y="814023"/>
            <a:ext cx="3357325" cy="6467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287F4A-8D6F-1D40-BFAC-46861F07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38" y="824605"/>
            <a:ext cx="3367018" cy="5818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4253307-9D5C-D44D-9D8C-7B86B8DCD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556" y="877305"/>
            <a:ext cx="3250987" cy="5935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8ADB36A-3F3F-8D42-BCAD-D5BBCA085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67" y="1586790"/>
            <a:ext cx="5397541" cy="6097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3C51B15-7394-3246-AE1E-113CE0C88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994" y="2045764"/>
            <a:ext cx="5155326" cy="46866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8E0CF28-4044-4949-AD73-8648B56B1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6887" y="2430952"/>
            <a:ext cx="4580027" cy="60818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2B755F9-99D0-9B43-9383-51B5424071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232" y="3017317"/>
            <a:ext cx="4279900" cy="4699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87795C9-4C75-1540-B621-2393B238F7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887" y="4055577"/>
            <a:ext cx="2844800" cy="381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D8AE76D-2FB7-D843-B50A-6DEAFE4467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4432" y="3531498"/>
            <a:ext cx="4381500" cy="4699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2962131-4F49-3148-864A-0CAC9A340C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220" y="4560887"/>
            <a:ext cx="5383359" cy="76213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BC81BE0-E5BA-E942-9A19-64FB687087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3166" y="5209474"/>
            <a:ext cx="807441" cy="6484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794440EB-9F52-8548-BB27-0B360087BF30}"/>
              </a:ext>
            </a:extLst>
          </p:cNvPr>
          <p:cNvSpPr/>
          <p:nvPr/>
        </p:nvSpPr>
        <p:spPr>
          <a:xfrm>
            <a:off x="6534320" y="2891918"/>
            <a:ext cx="53221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注意：因为27个数中排除了2, 3，5，7四个素数,又包含了1这个非素数。故所求的不超过120的素数个数为: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A04AC51-20E2-5644-9436-44694DD7E6E2}"/>
              </a:ext>
            </a:extLst>
          </p:cNvPr>
          <p:cNvSpPr/>
          <p:nvPr/>
        </p:nvSpPr>
        <p:spPr>
          <a:xfrm>
            <a:off x="7361094" y="4036467"/>
            <a:ext cx="1329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27+4-1=30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79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890053" y="237152"/>
            <a:ext cx="241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举例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262E88-EEE4-2F41-85D0-EA5CEE7A94EB}"/>
              </a:ext>
            </a:extLst>
          </p:cNvPr>
          <p:cNvSpPr txBox="1"/>
          <p:nvPr/>
        </p:nvSpPr>
        <p:spPr>
          <a:xfrm>
            <a:off x="1113182" y="1524000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12A48A3-F26D-0A4C-A39E-C009FC8D048D}"/>
                  </a:ext>
                </a:extLst>
              </p:cNvPr>
              <p:cNvSpPr txBox="1"/>
              <p:nvPr/>
            </p:nvSpPr>
            <p:spPr>
              <a:xfrm>
                <a:off x="2027582" y="1524000"/>
                <a:ext cx="76829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求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𝑎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, 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𝑏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, 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𝑐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, 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𝑑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, 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𝑒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, 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𝑓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六个字母的全排列中不允许出现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𝑎𝑐𝑒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𝑑𝑓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图象的排列数。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12A48A3-F26D-0A4C-A39E-C009FC8D0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82" y="1524000"/>
                <a:ext cx="7682948" cy="830997"/>
              </a:xfrm>
              <a:prstGeom prst="rect">
                <a:avLst/>
              </a:prstGeom>
              <a:blipFill>
                <a:blip r:embed="rId2"/>
                <a:stretch>
                  <a:fillRect l="-1155" t="-7692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B81DC718-DC5B-9141-A8C4-493CE0E61C7E}"/>
              </a:ext>
            </a:extLst>
          </p:cNvPr>
          <p:cNvSpPr txBox="1"/>
          <p:nvPr/>
        </p:nvSpPr>
        <p:spPr>
          <a:xfrm>
            <a:off x="1113181" y="23812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[</a:t>
            </a:r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解</a:t>
            </a:r>
            <a:r>
              <a:rPr kumimoji="1" lang="en-US" altLang="zh-CN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]</a:t>
            </a:r>
            <a:endParaRPr kumimoji="1" lang="zh-CN" altLang="en-US" sz="2800" dirty="0">
              <a:solidFill>
                <a:schemeClr val="bg2">
                  <a:lumMod val="2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1ACCE1-A36E-1148-81D9-C71720984694}"/>
              </a:ext>
            </a:extLst>
          </p:cNvPr>
          <p:cNvSpPr txBox="1"/>
          <p:nvPr/>
        </p:nvSpPr>
        <p:spPr>
          <a:xfrm>
            <a:off x="2027582" y="2425479"/>
            <a:ext cx="779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6</a:t>
            </a:r>
            <a:r>
              <a:rPr kumimoji="1"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个字母全排列：</a:t>
            </a:r>
            <a:endParaRPr kumimoji="1" lang="zh-CN" altLang="en-US" sz="2400" dirty="0">
              <a:uFill>
                <a:solidFill>
                  <a:srgbClr val="FF0000"/>
                </a:solidFill>
              </a:u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076F0-8ADB-2F45-87A0-9B384D653C3E}"/>
              </a:ext>
            </a:extLst>
          </p:cNvPr>
          <p:cNvSpPr/>
          <p:nvPr/>
        </p:nvSpPr>
        <p:spPr>
          <a:xfrm>
            <a:off x="1912439" y="2942167"/>
            <a:ext cx="5262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设A为ace作为一个元素出现的排列集</a:t>
            </a:r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: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E2D6DE-54B4-164E-B88A-BBE5F2253B63}"/>
              </a:ext>
            </a:extLst>
          </p:cNvPr>
          <p:cNvSpPr/>
          <p:nvPr/>
        </p:nvSpPr>
        <p:spPr>
          <a:xfrm>
            <a:off x="2364386" y="3385685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B为df作为一个元素出现的排列集: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CFC556-9F02-114B-BCFB-7571BB4E91C2}"/>
              </a:ext>
            </a:extLst>
          </p:cNvPr>
          <p:cNvSpPr/>
          <p:nvPr/>
        </p:nvSpPr>
        <p:spPr>
          <a:xfrm>
            <a:off x="2945238" y="3901036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为同时出现ace、df的排列数</a:t>
            </a:r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:</a:t>
            </a:r>
            <a:endParaRPr lang="zh-CN" altLang="en-US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ADD7E2-323B-214F-8928-FD5B1193C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405" y="2445225"/>
            <a:ext cx="12573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1350CF-9FA9-194D-959B-722013B5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543" y="2975248"/>
            <a:ext cx="1219200" cy="45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E3CDAB-BA37-8046-B06E-4FB937030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700" y="3394363"/>
            <a:ext cx="1054100" cy="469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9A123C5-66FF-994F-A6EC-1014EF8AC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418" y="3927019"/>
            <a:ext cx="1739900" cy="393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EEF344-9C01-9447-9C5D-EBF8115A2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2439" y="4491440"/>
            <a:ext cx="5918200" cy="6477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2B0E997-8C97-EC42-9FD4-AE3408541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0647" y="5065450"/>
            <a:ext cx="3790578" cy="69424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C7EF6D1-5C56-5B44-A837-DA4707C80A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94"/>
          <a:stretch/>
        </p:blipFill>
        <p:spPr>
          <a:xfrm>
            <a:off x="2209190" y="3961510"/>
            <a:ext cx="825500" cy="4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890053" y="237152"/>
            <a:ext cx="241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举例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262E88-EEE4-2F41-85D0-EA5CEE7A94EB}"/>
              </a:ext>
            </a:extLst>
          </p:cNvPr>
          <p:cNvSpPr txBox="1"/>
          <p:nvPr/>
        </p:nvSpPr>
        <p:spPr>
          <a:xfrm>
            <a:off x="1113182" y="128718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12A48A3-F26D-0A4C-A39E-C009FC8D048D}"/>
                  </a:ext>
                </a:extLst>
              </p:cNvPr>
              <p:cNvSpPr txBox="1"/>
              <p:nvPr/>
            </p:nvSpPr>
            <p:spPr>
              <a:xfrm>
                <a:off x="2027582" y="1295559"/>
                <a:ext cx="9182724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求由</a:t>
                </a:r>
                <a14:m>
                  <m:oMath xmlns:m="http://schemas.openxmlformats.org/officeDocument/2006/math"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𝑎</m:t>
                    </m:r>
                    <m:r>
                      <a:rPr kumimoji="1" lang="en-US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</m:t>
                    </m:r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𝑏</m:t>
                    </m:r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 </m:t>
                    </m:r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𝑐</m:t>
                    </m:r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 </m:t>
                    </m:r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𝑑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四个字母构成的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𝑛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位符号串中，</a:t>
                </a:r>
                <a14:m>
                  <m:oMath xmlns:m="http://schemas.openxmlformats.org/officeDocument/2006/math"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𝑎</m:t>
                    </m:r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 </m:t>
                    </m:r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𝑏</m:t>
                    </m:r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 </m:t>
                    </m:r>
                    <m:r>
                      <a:rPr kumimoji="1" lang="en" altLang="zh-CN" sz="2400" b="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𝑐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都至少出现一次的符号串数目</a:t>
                </a:r>
                <a:r>
                  <a:rPr kumimoji="1" lang="zh-CN" altLang="en-US" sz="28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12A48A3-F26D-0A4C-A39E-C009FC8D0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82" y="1295559"/>
                <a:ext cx="9182724" cy="892552"/>
              </a:xfrm>
              <a:prstGeom prst="rect">
                <a:avLst/>
              </a:prstGeom>
              <a:blipFill>
                <a:blip r:embed="rId2"/>
                <a:stretch>
                  <a:fillRect l="-967" t="-7042" r="-276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B81DC718-DC5B-9141-A8C4-493CE0E61C7E}"/>
              </a:ext>
            </a:extLst>
          </p:cNvPr>
          <p:cNvSpPr txBox="1"/>
          <p:nvPr/>
        </p:nvSpPr>
        <p:spPr>
          <a:xfrm>
            <a:off x="1113182" y="217974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[</a:t>
            </a:r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解</a:t>
            </a:r>
            <a:r>
              <a:rPr kumimoji="1" lang="en-US" altLang="zh-CN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]</a:t>
            </a:r>
            <a:endParaRPr kumimoji="1" lang="zh-CN" altLang="en-US" sz="2800" dirty="0">
              <a:solidFill>
                <a:schemeClr val="bg2">
                  <a:lumMod val="2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1ACCE1-A36E-1148-81D9-C71720984694}"/>
                  </a:ext>
                </a:extLst>
              </p:cNvPr>
              <p:cNvSpPr txBox="1"/>
              <p:nvPr/>
            </p:nvSpPr>
            <p:spPr>
              <a:xfrm>
                <a:off x="2027582" y="2179741"/>
                <a:ext cx="98952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令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𝐴</m:t>
                    </m:r>
                    <m:r>
                      <a:rPr kumimoji="1" lang="zh-CN" altLang="en-US" sz="240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、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𝐵</m:t>
                    </m:r>
                    <m:r>
                      <a:rPr kumimoji="1" lang="zh-CN" altLang="en-US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、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𝐶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分别为</a:t>
                </a:r>
                <a:r>
                  <a:rPr kumimoji="1" lang="en" altLang="zh-CN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n</a:t>
                </a:r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位符号串中不出现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𝑎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 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𝑏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 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𝑐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符号的集合。由于</a:t>
                </a:r>
                <a:r>
                  <a:rPr kumimoji="1" lang="en" altLang="zh-CN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n</a:t>
                </a:r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位符号串中每一位都可取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𝑎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𝑏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 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𝑐</m:t>
                    </m:r>
                    <m:r>
                      <a:rPr kumimoji="1" lang="en" altLang="zh-CN" sz="2400" i="1" dirty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, 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𝑑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四种符号中的一个，故不允许出现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𝑎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的</a:t>
                </a:r>
                <a:r>
                  <a:rPr kumimoji="1" lang="en-US" altLang="zh-CN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n</a:t>
                </a:r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位符号串的个数应是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3</m:t>
                    </m:r>
                    <m:r>
                      <a:rPr kumimoji="1" lang="en-US" altLang="zh-CN" sz="2400" i="1" baseline="30000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𝑛</m:t>
                    </m:r>
                  </m:oMath>
                </a14:m>
                <a:r>
                  <a:rPr kumimoji="1"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个，即</a:t>
                </a:r>
                <a:r>
                  <a:rPr kumimoji="1" lang="en-US" altLang="zh-CN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:</a:t>
                </a:r>
                <a:endParaRPr kumimoji="1" lang="zh-CN" altLang="en-US" sz="2400" dirty="0">
                  <a:uFill>
                    <a:solidFill>
                      <a:srgbClr val="FF0000"/>
                    </a:solidFill>
                  </a:uFill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1ACCE1-A36E-1148-81D9-C71720984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82" y="2179741"/>
                <a:ext cx="9895244" cy="1200329"/>
              </a:xfrm>
              <a:prstGeom prst="rect">
                <a:avLst/>
              </a:prstGeom>
              <a:blipFill>
                <a:blip r:embed="rId3"/>
                <a:stretch>
                  <a:fillRect l="-986" t="-5612" b="-9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A2445B6-4EBB-8448-A4ED-C98E6183A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850" y="3401508"/>
            <a:ext cx="4622800" cy="495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528FE2-419A-184E-8EF1-E3B9F90F5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511" y="3988713"/>
            <a:ext cx="4432300" cy="40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516539A-DC4F-7549-84E6-B47A55E8D1C1}"/>
                  </a:ext>
                </a:extLst>
              </p:cNvPr>
              <p:cNvSpPr/>
              <p:nvPr/>
            </p:nvSpPr>
            <p:spPr>
              <a:xfrm>
                <a:off x="3037170" y="4480007"/>
                <a:ext cx="637079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至少出现一次的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位符号串集合即为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516539A-DC4F-7549-84E6-B47A55E8D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170" y="4480007"/>
                <a:ext cx="6370798" cy="461665"/>
              </a:xfrm>
              <a:prstGeom prst="rect">
                <a:avLst/>
              </a:prstGeom>
              <a:blipFill>
                <a:blip r:embed="rId6"/>
                <a:stretch>
                  <a:fillRect t="-10811" b="-24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887C9125-0075-6E44-94B8-F0244CFA0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117" y="4941672"/>
            <a:ext cx="7016362" cy="10531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6B906E-7AB6-1C49-8395-1CB412D1E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215" y="6107375"/>
            <a:ext cx="4241689" cy="5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 descr="C:\Users\Leng\Desktop\C-Pic\week6_pdf_5_150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4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797288" y="237152"/>
            <a:ext cx="241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容斥原理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3CE6540-5399-6C4B-BF77-E832119E0015}"/>
              </a:ext>
            </a:extLst>
          </p:cNvPr>
          <p:cNvSpPr/>
          <p:nvPr/>
        </p:nvSpPr>
        <p:spPr>
          <a:xfrm>
            <a:off x="715617" y="1706505"/>
            <a:ext cx="185531" cy="1855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754071-5568-2B40-BDFA-E2B062A2715D}"/>
              </a:ext>
            </a:extLst>
          </p:cNvPr>
          <p:cNvSpPr txBox="1"/>
          <p:nvPr/>
        </p:nvSpPr>
        <p:spPr>
          <a:xfrm>
            <a:off x="1033668" y="1506882"/>
            <a:ext cx="217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容斥原理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EB90A6-403F-3D48-8D11-919EA2C3A4C7}"/>
              </a:ext>
            </a:extLst>
          </p:cNvPr>
          <p:cNvSpPr txBox="1"/>
          <p:nvPr/>
        </p:nvSpPr>
        <p:spPr>
          <a:xfrm>
            <a:off x="901147" y="2260069"/>
            <a:ext cx="6175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Times" pitchFamily="2" charset="0"/>
              </a:rPr>
              <a:t>-</a:t>
            </a:r>
            <a:r>
              <a:rPr kumimoji="1" lang="en-US" altLang="zh-CN" sz="3200" dirty="0">
                <a:solidFill>
                  <a:srgbClr val="FF0000"/>
                </a:solidFill>
                <a:latin typeface="Times" pitchFamily="2" charset="0"/>
              </a:rPr>
              <a:t>Inclusive</a:t>
            </a:r>
            <a:r>
              <a:rPr kumimoji="1" lang="zh-CN" altLang="en-US" sz="3200" dirty="0">
                <a:latin typeface="Times" pitchFamily="2" charset="0"/>
              </a:rPr>
              <a:t> </a:t>
            </a:r>
            <a:r>
              <a:rPr kumimoji="1" lang="en-US" altLang="zh-CN" sz="3200" dirty="0">
                <a:latin typeface="Times" pitchFamily="2" charset="0"/>
              </a:rPr>
              <a:t>and </a:t>
            </a:r>
            <a:r>
              <a:rPr kumimoji="1" lang="en-US" altLang="zh-CN" sz="3200" dirty="0">
                <a:solidFill>
                  <a:srgbClr val="FF0000"/>
                </a:solidFill>
                <a:latin typeface="Times" pitchFamily="2" charset="0"/>
              </a:rPr>
              <a:t>Exclusive</a:t>
            </a:r>
            <a:r>
              <a:rPr kumimoji="1" lang="en-US" altLang="zh-CN" sz="3200" dirty="0">
                <a:latin typeface="Times" pitchFamily="2" charset="0"/>
              </a:rPr>
              <a:t> Principle</a:t>
            </a:r>
            <a:endParaRPr kumimoji="1" lang="zh-CN" altLang="en-US" sz="3200" dirty="0">
              <a:latin typeface="Times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E497AA-2204-2140-B368-FA0FE2558529}"/>
              </a:ext>
            </a:extLst>
          </p:cNvPr>
          <p:cNvSpPr txBox="1"/>
          <p:nvPr/>
        </p:nvSpPr>
        <p:spPr>
          <a:xfrm>
            <a:off x="901147" y="2906400"/>
            <a:ext cx="6175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Times" pitchFamily="2" charset="0"/>
              </a:rPr>
              <a:t>-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容斥的计数思想是</a:t>
            </a:r>
            <a:r>
              <a:rPr kumimoji="1" lang="zh-CN" altLang="en-US" sz="3200" dirty="0">
                <a:latin typeface="Songti SC" panose="02010600040101010101" pitchFamily="2" charset="-122"/>
                <a:ea typeface="Songti SC" panose="02010600040101010101" pitchFamily="2" charset="-122"/>
              </a:rPr>
              <a:t>：</a:t>
            </a:r>
            <a:endParaRPr kumimoji="1" lang="en-US" altLang="zh-CN" sz="32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52EDC3F-F864-F648-A968-D0C194AD76E6}"/>
              </a:ext>
            </a:extLst>
          </p:cNvPr>
          <p:cNvSpPr/>
          <p:nvPr/>
        </p:nvSpPr>
        <p:spPr>
          <a:xfrm>
            <a:off x="1086675" y="3722311"/>
            <a:ext cx="159029" cy="1590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0F44FF0-C02F-484D-88B1-57DAB280A552}"/>
              </a:ext>
            </a:extLst>
          </p:cNvPr>
          <p:cNvSpPr/>
          <p:nvPr/>
        </p:nvSpPr>
        <p:spPr>
          <a:xfrm>
            <a:off x="1033668" y="4803110"/>
            <a:ext cx="159029" cy="1590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26BA9B0-943C-2148-9D71-EAD0CA12FFE2}"/>
              </a:ext>
            </a:extLst>
          </p:cNvPr>
          <p:cNvSpPr/>
          <p:nvPr/>
        </p:nvSpPr>
        <p:spPr>
          <a:xfrm>
            <a:off x="1033668" y="5696827"/>
            <a:ext cx="159029" cy="1590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3A7B67-8069-2245-80BD-095864CB5A67}"/>
              </a:ext>
            </a:extLst>
          </p:cNvPr>
          <p:cNvSpPr txBox="1"/>
          <p:nvPr/>
        </p:nvSpPr>
        <p:spPr>
          <a:xfrm>
            <a:off x="1285460" y="3585089"/>
            <a:ext cx="8799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先不考虑重叠的情况，把</a:t>
            </a:r>
            <a:r>
              <a:rPr kumimoji="1" lang="zh-CN" altLang="en-US" sz="2800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包含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于某内容中的所有对象的数目先计算出来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5D5471-5B23-C34B-92FA-336F54225B02}"/>
              </a:ext>
            </a:extLst>
          </p:cNvPr>
          <p:cNvSpPr txBox="1"/>
          <p:nvPr/>
        </p:nvSpPr>
        <p:spPr>
          <a:xfrm>
            <a:off x="1245704" y="4633110"/>
            <a:ext cx="8799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然后再把计数时重复计算的数目</a:t>
            </a:r>
            <a:r>
              <a:rPr kumimoji="1" lang="zh-CN" altLang="en-US" sz="2800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排斥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出去；</a:t>
            </a:r>
            <a:endParaRPr kumimoji="1" lang="zh-CN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E33F06-7780-5C4F-91E9-7490996BE856}"/>
              </a:ext>
            </a:extLst>
          </p:cNvPr>
          <p:cNvSpPr txBox="1"/>
          <p:nvPr/>
        </p:nvSpPr>
        <p:spPr>
          <a:xfrm>
            <a:off x="1285460" y="5431046"/>
            <a:ext cx="8799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使得计算的结果情况即</a:t>
            </a:r>
            <a:r>
              <a:rPr kumimoji="1" lang="zh-CN" altLang="en-US" sz="2800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无遗漏又无重复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5A61C75-9A1C-594A-BAE4-D058E863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148" y="1308401"/>
            <a:ext cx="2133600" cy="1244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C4CA6E7-7ECC-544D-B4A5-07CE69F4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767" y="2646327"/>
            <a:ext cx="1494008" cy="19411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D46089D-684C-8748-8C50-8F87B248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767" y="4788251"/>
            <a:ext cx="1536362" cy="16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36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 descr="C:\Users\Leng\Desktop\C-Pic\week6_pdf_5_1500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334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6" name="Picture 2" descr="C:\Users\Leng\Desktop\C-Pic\week6_pdf_5_1500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17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0" name="Picture 2" descr="C:\Users\Leng\Desktop\C-Pic\week6_pdf_5_1500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6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4" name="Picture 2" descr="C:\Users\Leng\Desktop\C-Pic\week6_pdf_5_1500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083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8" name="Picture 2" descr="C:\Users\Leng\Desktop\C-Pic\week6_pdf_5_150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24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2" name="Picture 2" descr="C:\Users\Leng\Desktop\C-Pic\week5_pdf_5_60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59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8" name="Picture 2" descr="C:\Users\Leng\Desktop\C-Pic\week6_pdf_5_1500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06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C:\Users\Leng\Desktop\IMG_3247_副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8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797288" y="237152"/>
            <a:ext cx="241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容斥原理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262E88-EEE4-2F41-85D0-EA5CEE7A94EB}"/>
              </a:ext>
            </a:extLst>
          </p:cNvPr>
          <p:cNvSpPr txBox="1"/>
          <p:nvPr/>
        </p:nvSpPr>
        <p:spPr>
          <a:xfrm>
            <a:off x="685798" y="146733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2A48A3-F26D-0A4C-A39E-C009FC8D048D}"/>
              </a:ext>
            </a:extLst>
          </p:cNvPr>
          <p:cNvSpPr txBox="1"/>
          <p:nvPr/>
        </p:nvSpPr>
        <p:spPr>
          <a:xfrm>
            <a:off x="1600198" y="1467338"/>
            <a:ext cx="543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[1, 20]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中</a:t>
            </a:r>
            <a:r>
              <a:rPr kumimoji="1" lang="en-US" altLang="zh-CN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或</a:t>
            </a:r>
            <a:r>
              <a:rPr kumimoji="1" lang="en-US" altLang="zh-CN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3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的倍数的个数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1DC718-DC5B-9141-A8C4-493CE0E61C7E}"/>
              </a:ext>
            </a:extLst>
          </p:cNvPr>
          <p:cNvSpPr txBox="1"/>
          <p:nvPr/>
        </p:nvSpPr>
        <p:spPr>
          <a:xfrm>
            <a:off x="685798" y="212307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[</a:t>
            </a:r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解</a:t>
            </a:r>
            <a:r>
              <a:rPr kumimoji="1" lang="en-US" altLang="zh-CN" sz="2800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]</a:t>
            </a:r>
            <a:endParaRPr kumimoji="1" lang="zh-CN" altLang="en-US" sz="2800" dirty="0">
              <a:solidFill>
                <a:schemeClr val="bg2">
                  <a:lumMod val="2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1ACCE1-A36E-1148-81D9-C71720984694}"/>
              </a:ext>
            </a:extLst>
          </p:cNvPr>
          <p:cNvSpPr txBox="1"/>
          <p:nvPr/>
        </p:nvSpPr>
        <p:spPr>
          <a:xfrm>
            <a:off x="1600198" y="2123079"/>
            <a:ext cx="7792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" pitchFamily="2" charset="0"/>
              </a:rPr>
              <a:t>2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的倍数是：</a:t>
            </a:r>
            <a:endParaRPr kumimoji="1"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CN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2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4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6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8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10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12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14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16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18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20</a:t>
            </a:r>
            <a:r>
              <a:rPr kumimoji="1" lang="zh-CN" altLang="en-US" sz="2800" u="heavy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 </a:t>
            </a:r>
            <a:r>
              <a:rPr kumimoji="1" lang="zh-CN" altLang="en-US" sz="2800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。</a:t>
            </a:r>
            <a:endParaRPr kumimoji="1" lang="en-US" altLang="zh-CN" sz="2800" dirty="0">
              <a:uFill>
                <a:solidFill>
                  <a:srgbClr val="FF0000"/>
                </a:solidFill>
              </a:uFill>
              <a:latin typeface="Times" pitchFamily="2" charset="0"/>
            </a:endParaRPr>
          </a:p>
          <a:p>
            <a:r>
              <a:rPr kumimoji="1" lang="en-US" altLang="zh-CN" sz="28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10</a:t>
            </a:r>
            <a:r>
              <a:rPr kumimoji="1" lang="zh-CN" altLang="en-US" sz="2800" dirty="0"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个</a:t>
            </a:r>
            <a:endParaRPr kumimoji="1" lang="en-US" altLang="zh-CN" sz="2800" dirty="0">
              <a:uFill>
                <a:solidFill>
                  <a:srgbClr val="FF0000"/>
                </a:solidFill>
              </a:uFill>
              <a:latin typeface="Times" pitchFamily="2" charset="0"/>
            </a:endParaRPr>
          </a:p>
          <a:p>
            <a:endParaRPr kumimoji="1" lang="zh-CN" altLang="en-US" sz="2800" dirty="0">
              <a:uFill>
                <a:solidFill>
                  <a:srgbClr val="FF0000"/>
                </a:solidFill>
              </a:uFill>
              <a:latin typeface="Times" pitchFamily="2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D5FCD7-15CC-3240-9A4A-76D85A314674}"/>
              </a:ext>
            </a:extLst>
          </p:cNvPr>
          <p:cNvSpPr/>
          <p:nvPr/>
        </p:nvSpPr>
        <p:spPr>
          <a:xfrm>
            <a:off x="1600198" y="359442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kumimoji="1" lang="en-US" altLang="zh-CN" sz="2800" dirty="0">
                <a:solidFill>
                  <a:prstClr val="black"/>
                </a:solidFill>
                <a:latin typeface="Times" pitchFamily="2" charset="0"/>
                <a:ea typeface="Songti SC" panose="02010600040101010101" pitchFamily="2" charset="-122"/>
              </a:rPr>
              <a:t>3</a:t>
            </a:r>
            <a:r>
              <a:rPr kumimoji="1" lang="zh-CN" altLang="en-US" sz="28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的倍数是：</a:t>
            </a:r>
            <a:endParaRPr kumimoji="1" lang="en-US" altLang="zh-CN" sz="2800" dirty="0">
              <a:solidFill>
                <a:prstClr val="black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0"/>
            <a:r>
              <a:rPr kumimoji="1" lang="en-US" altLang="zh-CN" sz="28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3</a:t>
            </a:r>
            <a:r>
              <a:rPr kumimoji="1" lang="zh-CN" altLang="en-US" sz="28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6</a:t>
            </a:r>
            <a:r>
              <a:rPr kumimoji="1" lang="zh-CN" altLang="en-US" sz="28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9</a:t>
            </a:r>
            <a:r>
              <a:rPr kumimoji="1" lang="zh-CN" altLang="en-US" sz="28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12</a:t>
            </a:r>
            <a:r>
              <a:rPr kumimoji="1" lang="zh-CN" altLang="en-US" sz="28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15</a:t>
            </a:r>
            <a:r>
              <a:rPr kumimoji="1" lang="zh-CN" altLang="en-US" sz="28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，</a:t>
            </a:r>
            <a:r>
              <a:rPr kumimoji="1" lang="en-US" altLang="zh-CN" sz="2800" u="heavy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18</a:t>
            </a:r>
            <a:r>
              <a:rPr kumimoji="1" lang="zh-CN" altLang="en-US" sz="28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 </a:t>
            </a:r>
            <a:r>
              <a:rPr kumimoji="1" lang="zh-CN" altLang="en-US" sz="2800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  <a:latin typeface="Times" pitchFamily="2" charset="0"/>
              </a:rPr>
              <a:t>。</a:t>
            </a:r>
            <a:endParaRPr kumimoji="1" lang="en-US" altLang="zh-CN" sz="2800" dirty="0">
              <a:solidFill>
                <a:prstClr val="black"/>
              </a:solidFill>
              <a:uFill>
                <a:solidFill>
                  <a:srgbClr val="FF0000"/>
                </a:solidFill>
              </a:uFill>
              <a:latin typeface="Times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E97DC8-FA27-3C4A-BBE4-361458AF5B87}"/>
              </a:ext>
            </a:extLst>
          </p:cNvPr>
          <p:cNvSpPr txBox="1"/>
          <p:nvPr/>
        </p:nvSpPr>
        <p:spPr>
          <a:xfrm>
            <a:off x="1600198" y="459828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Times" pitchFamily="2" charset="0"/>
              </a:rPr>
              <a:t>6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个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6D9ECB4-C376-3145-B792-20D472174ABD}"/>
              </a:ext>
            </a:extLst>
          </p:cNvPr>
          <p:cNvSpPr txBox="1"/>
          <p:nvPr/>
        </p:nvSpPr>
        <p:spPr>
          <a:xfrm>
            <a:off x="685798" y="5256407"/>
            <a:ext cx="1117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但答案不能是</a:t>
            </a:r>
            <a:r>
              <a:rPr kumimoji="1" lang="en-US" altLang="zh-CN" sz="2800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10</a:t>
            </a:r>
            <a:r>
              <a:rPr kumimoji="1" lang="en-US" altLang="zh-CN" sz="2800" dirty="0">
                <a:latin typeface="Times" pitchFamily="2" charset="0"/>
                <a:ea typeface="Songti SC" panose="02010600040101010101" pitchFamily="2" charset="-122"/>
              </a:rPr>
              <a:t>+</a:t>
            </a:r>
            <a:r>
              <a:rPr kumimoji="1" lang="en-US" altLang="zh-CN" sz="2800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6</a:t>
            </a:r>
            <a:r>
              <a:rPr kumimoji="1" lang="en-US" altLang="zh-CN" sz="2800" dirty="0">
                <a:latin typeface="Times" pitchFamily="2" charset="0"/>
                <a:ea typeface="Songti SC" panose="02010600040101010101" pitchFamily="2" charset="-122"/>
              </a:rPr>
              <a:t>=16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个，因为</a:t>
            </a:r>
            <a:r>
              <a:rPr kumimoji="1" lang="en-US" altLang="zh-CN" sz="2800" dirty="0">
                <a:solidFill>
                  <a:schemeClr val="accent4">
                    <a:lumMod val="75000"/>
                  </a:schemeClr>
                </a:solidFill>
                <a:latin typeface="Times" pitchFamily="2" charset="0"/>
                <a:ea typeface="Songti SC" panose="02010600040101010101" pitchFamily="2" charset="-122"/>
              </a:rPr>
              <a:t>6</a:t>
            </a:r>
            <a:r>
              <a:rPr kumimoji="1" lang="zh-CN" altLang="en-US" sz="2800" dirty="0">
                <a:latin typeface="Times" pitchFamily="2" charset="0"/>
                <a:ea typeface="Songti SC" panose="02010600040101010101" pitchFamily="2" charset="-122"/>
              </a:rPr>
              <a:t>，</a:t>
            </a:r>
            <a:r>
              <a:rPr kumimoji="1" lang="en-US" altLang="zh-CN" sz="2800" dirty="0">
                <a:solidFill>
                  <a:schemeClr val="accent4">
                    <a:lumMod val="75000"/>
                  </a:schemeClr>
                </a:solidFill>
                <a:latin typeface="Times" pitchFamily="2" charset="0"/>
                <a:ea typeface="Songti SC" panose="02010600040101010101" pitchFamily="2" charset="-122"/>
              </a:rPr>
              <a:t>12</a:t>
            </a:r>
            <a:r>
              <a:rPr kumimoji="1" lang="zh-CN" altLang="en-US" sz="2800" dirty="0">
                <a:latin typeface="Times" pitchFamily="2" charset="0"/>
                <a:ea typeface="Songti SC" panose="02010600040101010101" pitchFamily="2" charset="-122"/>
              </a:rPr>
              <a:t>，</a:t>
            </a:r>
            <a:r>
              <a:rPr kumimoji="1" lang="en-US" altLang="zh-CN" sz="2800" dirty="0">
                <a:solidFill>
                  <a:schemeClr val="accent4">
                    <a:lumMod val="75000"/>
                  </a:schemeClr>
                </a:solidFill>
                <a:latin typeface="Times" pitchFamily="2" charset="0"/>
                <a:ea typeface="Songti SC" panose="02010600040101010101" pitchFamily="2" charset="-122"/>
              </a:rPr>
              <a:t>18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在两类中重复计数，应减去</a:t>
            </a:r>
            <a:endParaRPr kumimoji="1"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70DD60-4C53-864C-AA60-AD41C4910545}"/>
              </a:ext>
            </a:extLst>
          </p:cNvPr>
          <p:cNvSpPr/>
          <p:nvPr/>
        </p:nvSpPr>
        <p:spPr>
          <a:xfrm>
            <a:off x="685798" y="5914529"/>
            <a:ext cx="3199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zh-CN" altLang="en-US" sz="2800" dirty="0">
                <a:solidFill>
                  <a:prstClr val="black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故答案是：</a:t>
            </a:r>
            <a:r>
              <a:rPr kumimoji="1" lang="en-US" altLang="zh-CN" sz="2800" dirty="0">
                <a:solidFill>
                  <a:prstClr val="black"/>
                </a:solidFill>
                <a:latin typeface="Times" pitchFamily="2" charset="0"/>
              </a:rPr>
              <a:t>16-</a:t>
            </a: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Times" pitchFamily="2" charset="0"/>
              </a:rPr>
              <a:t>3</a:t>
            </a:r>
            <a:r>
              <a:rPr kumimoji="1" lang="en-US" altLang="zh-CN" sz="2800" dirty="0">
                <a:solidFill>
                  <a:prstClr val="black"/>
                </a:solidFill>
                <a:latin typeface="Times" pitchFamily="2" charset="0"/>
              </a:rPr>
              <a:t>=</a:t>
            </a:r>
            <a:r>
              <a:rPr kumimoji="1" lang="en-US" altLang="zh-CN" sz="2800" dirty="0">
                <a:solidFill>
                  <a:schemeClr val="accent4">
                    <a:lumMod val="75000"/>
                  </a:schemeClr>
                </a:solidFill>
                <a:latin typeface="Times" pitchFamily="2" charset="0"/>
              </a:rPr>
              <a:t>13</a:t>
            </a:r>
            <a:endParaRPr kumimoji="1" lang="zh-CN" altLang="en-US" sz="2800" dirty="0">
              <a:solidFill>
                <a:schemeClr val="accent4">
                  <a:lumMod val="75000"/>
                </a:schemeClr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3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154557" y="237152"/>
            <a:ext cx="3882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容斥原理引论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3CE6540-5399-6C4B-BF77-E832119E0015}"/>
              </a:ext>
            </a:extLst>
          </p:cNvPr>
          <p:cNvSpPr/>
          <p:nvPr/>
        </p:nvSpPr>
        <p:spPr>
          <a:xfrm>
            <a:off x="715617" y="1706505"/>
            <a:ext cx="185531" cy="1855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754071-5568-2B40-BDFA-E2B062A2715D}"/>
              </a:ext>
            </a:extLst>
          </p:cNvPr>
          <p:cNvSpPr txBox="1"/>
          <p:nvPr/>
        </p:nvSpPr>
        <p:spPr>
          <a:xfrm>
            <a:off x="901147" y="1534758"/>
            <a:ext cx="9674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若集合</a:t>
            </a:r>
            <a:r>
              <a:rPr kumimoji="1"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A</a:t>
            </a:r>
            <a:r>
              <a:rPr kumimoji="1"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B</a:t>
            </a:r>
            <a:r>
              <a:rPr kumimoji="1"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是集合</a:t>
            </a:r>
            <a:r>
              <a:rPr kumimoji="1"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U</a:t>
            </a:r>
            <a:r>
              <a:rPr kumimoji="1"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的子集，补集</a:t>
            </a:r>
            <a:r>
              <a:rPr kumimoji="1" lang="en-US" altLang="zh-CN" sz="3200" b="1" i="1" dirty="0">
                <a:solidFill>
                  <a:schemeClr val="bg2">
                    <a:lumMod val="25000"/>
                  </a:schemeClr>
                </a:solidFill>
                <a:latin typeface="Times" pitchFamily="2" charset="0"/>
                <a:ea typeface="Ayuthaya" pitchFamily="2" charset="-34"/>
                <a:cs typeface="Ayuthaya" pitchFamily="2" charset="-34"/>
              </a:rPr>
              <a:t>complement</a:t>
            </a:r>
            <a:endParaRPr kumimoji="1" lang="zh-CN" altLang="en-US" sz="3200" b="1" i="1" dirty="0">
              <a:solidFill>
                <a:schemeClr val="bg2">
                  <a:lumMod val="25000"/>
                </a:schemeClr>
              </a:solidFill>
              <a:latin typeface="Times" pitchFamily="2" charset="0"/>
              <a:ea typeface="STLiti" panose="02010800040101010101" pitchFamily="2" charset="-122"/>
              <a:cs typeface="Ayuthaya" pitchFamily="2" charset="-3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CC8424-B174-4D4D-A693-BE8865C8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8" y="2253694"/>
            <a:ext cx="5953540" cy="143326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032D3431-10A8-E145-A876-A4BD89A1E1BA}"/>
              </a:ext>
            </a:extLst>
          </p:cNvPr>
          <p:cNvSpPr/>
          <p:nvPr/>
        </p:nvSpPr>
        <p:spPr>
          <a:xfrm>
            <a:off x="715617" y="3981727"/>
            <a:ext cx="185531" cy="1855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65EA6F-031E-CE41-814E-A56EA19F9AA9}"/>
              </a:ext>
            </a:extLst>
          </p:cNvPr>
          <p:cNvSpPr txBox="1"/>
          <p:nvPr/>
        </p:nvSpPr>
        <p:spPr>
          <a:xfrm>
            <a:off x="901147" y="3809980"/>
            <a:ext cx="9674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yuthaya" pitchFamily="2" charset="-34"/>
              </a:rPr>
              <a:t>[</a:t>
            </a:r>
            <a:r>
              <a:rPr kumimoji="1" lang="zh-CN" altLang="en-US" sz="32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yuthaya" pitchFamily="2" charset="-34"/>
              </a:rPr>
              <a:t>德摩根</a:t>
            </a:r>
            <a:r>
              <a:rPr kumimoji="1" lang="en-US" altLang="zh-CN" sz="32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yuthaya" pitchFamily="2" charset="-34"/>
              </a:rPr>
              <a:t>De</a:t>
            </a:r>
            <a:r>
              <a:rPr kumimoji="1" lang="zh-CN" altLang="en-US" sz="32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yuthaya" pitchFamily="2" charset="-34"/>
              </a:rPr>
              <a:t> </a:t>
            </a:r>
            <a:r>
              <a:rPr kumimoji="1" lang="en-US" altLang="zh-CN" sz="32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yuthaya" pitchFamily="2" charset="-34"/>
              </a:rPr>
              <a:t>Morgan</a:t>
            </a:r>
            <a:r>
              <a:rPr kumimoji="1" lang="zh-CN" altLang="en-US" sz="32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yuthaya" pitchFamily="2" charset="-34"/>
              </a:rPr>
              <a:t>定理</a:t>
            </a:r>
            <a:r>
              <a:rPr kumimoji="1" lang="en-US" altLang="zh-CN" sz="3200" b="1" dirty="0">
                <a:solidFill>
                  <a:schemeClr val="bg2">
                    <a:lumMod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yuthaya" pitchFamily="2" charset="-34"/>
              </a:rPr>
              <a:t>]</a:t>
            </a:r>
            <a:endParaRPr kumimoji="1" lang="zh-CN" altLang="en-US" sz="3200" b="1" dirty="0">
              <a:solidFill>
                <a:schemeClr val="bg2">
                  <a:lumMod val="25000"/>
                </a:schemeClr>
              </a:solidFill>
              <a:latin typeface="Times" pitchFamily="2" charset="0"/>
              <a:ea typeface="STLiti" panose="02010800040101010101" pitchFamily="2" charset="-122"/>
              <a:cs typeface="Ayuthaya" pitchFamily="2" charset="-34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D33700-B08E-2C4F-99D0-88B92A040D78}"/>
              </a:ext>
            </a:extLst>
          </p:cNvPr>
          <p:cNvSpPr txBox="1"/>
          <p:nvPr/>
        </p:nvSpPr>
        <p:spPr>
          <a:xfrm>
            <a:off x="901147" y="4598504"/>
            <a:ext cx="120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Times" pitchFamily="2" charset="0"/>
              </a:rPr>
              <a:t>（</a:t>
            </a:r>
            <a:r>
              <a:rPr kumimoji="1" lang="en-US" altLang="zh-CN" sz="2800" b="1" dirty="0">
                <a:latin typeface="Times" pitchFamily="2" charset="0"/>
              </a:rPr>
              <a:t>a</a:t>
            </a:r>
            <a:r>
              <a:rPr kumimoji="1" lang="zh-CN" altLang="en-US" sz="2800" b="1" dirty="0">
                <a:latin typeface="Times" pitchFamily="2" charset="0"/>
              </a:rPr>
              <a:t>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6570421-CB2E-7243-9742-FF23A7115176}"/>
              </a:ext>
            </a:extLst>
          </p:cNvPr>
          <p:cNvSpPr txBox="1"/>
          <p:nvPr/>
        </p:nvSpPr>
        <p:spPr>
          <a:xfrm>
            <a:off x="901147" y="5364634"/>
            <a:ext cx="120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Times" pitchFamily="2" charset="0"/>
              </a:rPr>
              <a:t>（</a:t>
            </a:r>
            <a:r>
              <a:rPr kumimoji="1" lang="en-US" altLang="zh-CN" sz="2800" b="1" dirty="0">
                <a:latin typeface="Times" pitchFamily="2" charset="0"/>
              </a:rPr>
              <a:t>b</a:t>
            </a:r>
            <a:r>
              <a:rPr kumimoji="1" lang="zh-CN" altLang="en-US" sz="2800" b="1" dirty="0">
                <a:latin typeface="Times" pitchFamily="2" charset="0"/>
              </a:rPr>
              <a:t>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1FDBFC9-8E2E-6F4F-8BA8-1D3247FF3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75" y="4584082"/>
            <a:ext cx="2895600" cy="62504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15684B2-7845-C046-A96F-939248F46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77" y="5223545"/>
            <a:ext cx="2918792" cy="68420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C39D4A7-32FD-B140-B6E8-2235D4902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142" y="2242559"/>
            <a:ext cx="2070100" cy="21463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53C56D7-D4D9-754C-8CC4-C5F21C772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792" y="4508630"/>
            <a:ext cx="2946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8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F08E145-821F-B144-B8EC-381E41DD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02" y="3362038"/>
            <a:ext cx="7009297" cy="93242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154557" y="237152"/>
            <a:ext cx="3882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容斥原理引论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754071-5568-2B40-BDFA-E2B062A2715D}"/>
              </a:ext>
            </a:extLst>
          </p:cNvPr>
          <p:cNvSpPr txBox="1"/>
          <p:nvPr/>
        </p:nvSpPr>
        <p:spPr>
          <a:xfrm>
            <a:off x="477076" y="1339569"/>
            <a:ext cx="967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De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Morgan</a:t>
            </a:r>
            <a:r>
              <a:rPr kumimoji="1" lang="zh-CN" altLang="en-US" sz="2800" dirty="0">
                <a:latin typeface="FangSong" panose="02010609060101010101" pitchFamily="49" charset="-122"/>
                <a:ea typeface="FangSong" panose="02010609060101010101" pitchFamily="49" charset="-122"/>
              </a:rPr>
              <a:t>定理的推广：设</a:t>
            </a:r>
            <a:r>
              <a:rPr kumimoji="1" lang="en-US" altLang="zh-CN" sz="2800" i="1" dirty="0">
                <a:latin typeface="FangSong" panose="02010609060101010101" pitchFamily="49" charset="-122"/>
                <a:ea typeface="FangSong" panose="02010609060101010101" pitchFamily="49" charset="-122"/>
              </a:rPr>
              <a:t>A</a:t>
            </a:r>
            <a:r>
              <a:rPr kumimoji="1" lang="en-US" altLang="zh-CN" sz="2800" i="1" baseline="-25000" dirty="0">
                <a:latin typeface="FangSong" panose="02010609060101010101" pitchFamily="49" charset="-122"/>
                <a:ea typeface="FangSong" panose="02010609060101010101" pitchFamily="49" charset="-122"/>
              </a:rPr>
              <a:t>1,</a:t>
            </a:r>
            <a:r>
              <a:rPr kumimoji="1" lang="en-US" altLang="zh-CN" sz="2800" i="1" dirty="0">
                <a:latin typeface="FangSong" panose="02010609060101010101" pitchFamily="49" charset="-122"/>
                <a:ea typeface="FangSong" panose="02010609060101010101" pitchFamily="49" charset="-122"/>
              </a:rPr>
              <a:t> A</a:t>
            </a:r>
            <a:r>
              <a:rPr kumimoji="1" lang="en-US" altLang="zh-CN" sz="2800" i="1" baseline="-25000" dirty="0">
                <a:latin typeface="FangSong" panose="02010609060101010101" pitchFamily="49" charset="-122"/>
                <a:ea typeface="FangSong" panose="02010609060101010101" pitchFamily="49" charset="-122"/>
              </a:rPr>
              <a:t>2,……</a:t>
            </a:r>
            <a:r>
              <a:rPr kumimoji="1" lang="en-US" altLang="zh-CN" sz="2800" i="1" dirty="0">
                <a:latin typeface="FangSong" panose="02010609060101010101" pitchFamily="49" charset="-122"/>
                <a:ea typeface="FangSong" panose="02010609060101010101" pitchFamily="49" charset="-122"/>
              </a:rPr>
              <a:t> A</a:t>
            </a:r>
            <a:r>
              <a:rPr kumimoji="1" lang="en-US" altLang="zh-CN" sz="2800" i="1" baseline="-25000" dirty="0">
                <a:latin typeface="FangSong" panose="02010609060101010101" pitchFamily="49" charset="-122"/>
                <a:ea typeface="FangSong" panose="02010609060101010101" pitchFamily="49" charset="-122"/>
              </a:rPr>
              <a:t>n</a:t>
            </a:r>
            <a:r>
              <a:rPr kumimoji="1" lang="zh-CN" altLang="en-US" sz="2800" dirty="0">
                <a:latin typeface="FangSong" panose="02010609060101010101" pitchFamily="49" charset="-122"/>
                <a:ea typeface="FangSong" panose="02010609060101010101" pitchFamily="49" charset="-122"/>
              </a:rPr>
              <a:t>是</a:t>
            </a:r>
            <a:r>
              <a:rPr kumimoji="1" lang="en-US" altLang="zh-CN" sz="2800" dirty="0">
                <a:latin typeface="FangSong" panose="02010609060101010101" pitchFamily="49" charset="-122"/>
                <a:ea typeface="FangSong" panose="02010609060101010101" pitchFamily="49" charset="-122"/>
              </a:rPr>
              <a:t>U</a:t>
            </a:r>
            <a:r>
              <a:rPr kumimoji="1" lang="zh-CN" altLang="en-US" sz="2800" dirty="0">
                <a:latin typeface="FangSong" panose="02010609060101010101" pitchFamily="49" charset="-122"/>
                <a:ea typeface="FangSong" panose="02010609060101010101" pitchFamily="49" charset="-122"/>
              </a:rPr>
              <a:t>的子集</a:t>
            </a:r>
            <a:endParaRPr kumimoji="1" lang="zh-CN" altLang="en-US" sz="2800" i="1" baseline="-25000" dirty="0">
              <a:solidFill>
                <a:schemeClr val="bg2">
                  <a:lumMod val="2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Ayuthaya" pitchFamily="2" charset="-34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83C122-24A9-3248-8BAB-D8462E05FE91}"/>
              </a:ext>
            </a:extLst>
          </p:cNvPr>
          <p:cNvSpPr txBox="1"/>
          <p:nvPr/>
        </p:nvSpPr>
        <p:spPr>
          <a:xfrm>
            <a:off x="2117861" y="1884483"/>
            <a:ext cx="16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则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8277CF-71FD-3341-80A0-78D6B344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023" y="1790618"/>
            <a:ext cx="6761579" cy="7109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615D741-C47C-7E40-B83B-D4A039AD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038" y="2399827"/>
            <a:ext cx="6387548" cy="64207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628BDF2-6710-8D42-8594-51D9BE2C439C}"/>
              </a:ext>
            </a:extLst>
          </p:cNvPr>
          <p:cNvSpPr txBox="1"/>
          <p:nvPr/>
        </p:nvSpPr>
        <p:spPr>
          <a:xfrm>
            <a:off x="477075" y="3059866"/>
            <a:ext cx="967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FangSong" panose="02010609060101010101" pitchFamily="49" charset="-122"/>
                <a:ea typeface="FangSong" panose="02010609060101010101" pitchFamily="49" charset="-122"/>
              </a:rPr>
              <a:t>证：采用数学归纳法</a:t>
            </a:r>
            <a:endParaRPr kumimoji="1" lang="zh-CN" altLang="en-US" sz="2800" i="1" baseline="-25000" dirty="0">
              <a:solidFill>
                <a:schemeClr val="bg2">
                  <a:lumMod val="2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Ayuthaya" pitchFamily="2" charset="-34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AAE0BB-0143-F149-B769-90C6E744777E}"/>
              </a:ext>
            </a:extLst>
          </p:cNvPr>
          <p:cNvSpPr txBox="1"/>
          <p:nvPr/>
        </p:nvSpPr>
        <p:spPr>
          <a:xfrm>
            <a:off x="9482586" y="3655689"/>
            <a:ext cx="16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FangSong" panose="02010609060101010101" pitchFamily="49" charset="-122"/>
                <a:ea typeface="FangSong" panose="02010609060101010101" pitchFamily="49" charset="-122"/>
              </a:rPr>
              <a:t>正确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56E51D4-CBD9-4745-B6D8-3B204CB79DC8}"/>
              </a:ext>
            </a:extLst>
          </p:cNvPr>
          <p:cNvSpPr txBox="1"/>
          <p:nvPr/>
        </p:nvSpPr>
        <p:spPr>
          <a:xfrm>
            <a:off x="2402782" y="4217719"/>
            <a:ext cx="16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则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C6EAFC9B-7016-0B4A-B655-73D76C48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23" y="4178909"/>
            <a:ext cx="7537580" cy="63877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DA865F5-FCA3-DE48-8156-C48993101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148" y="4835650"/>
            <a:ext cx="4540051" cy="71836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321A016-6F78-6945-89F8-388A6E464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147" y="5518757"/>
            <a:ext cx="4632817" cy="71513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7E77A30-D9E4-264C-8E30-5DA5264CE1A1}"/>
              </a:ext>
            </a:extLst>
          </p:cNvPr>
          <p:cNvSpPr txBox="1"/>
          <p:nvPr/>
        </p:nvSpPr>
        <p:spPr>
          <a:xfrm>
            <a:off x="7428499" y="5659012"/>
            <a:ext cx="414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FangSong" panose="02010609060101010101" pitchFamily="49" charset="-122"/>
                <a:ea typeface="FangSong" panose="02010609060101010101" pitchFamily="49" charset="-122"/>
              </a:rPr>
              <a:t>即定理对</a:t>
            </a:r>
            <a:r>
              <a:rPr kumimoji="1" lang="en-US" altLang="zh-CN" sz="2800" dirty="0">
                <a:latin typeface="FangSong" panose="02010609060101010101" pitchFamily="49" charset="-122"/>
                <a:ea typeface="FangSong" panose="02010609060101010101" pitchFamily="49" charset="-122"/>
              </a:rPr>
              <a:t>n+1</a:t>
            </a:r>
            <a:r>
              <a:rPr kumimoji="1" lang="zh-CN" altLang="en-US" sz="2800" dirty="0">
                <a:latin typeface="FangSong" panose="02010609060101010101" pitchFamily="49" charset="-122"/>
                <a:ea typeface="FangSong" panose="02010609060101010101" pitchFamily="49" charset="-122"/>
              </a:rPr>
              <a:t>也是正确的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4488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154557" y="237152"/>
            <a:ext cx="3882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容斥原理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754071-5568-2B40-BDFA-E2B062A2715D}"/>
                  </a:ext>
                </a:extLst>
              </p:cNvPr>
              <p:cNvSpPr txBox="1"/>
              <p:nvPr/>
            </p:nvSpPr>
            <p:spPr>
              <a:xfrm>
                <a:off x="477076" y="1339569"/>
                <a:ext cx="9674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求有限集合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𝐴</m:t>
                    </m:r>
                  </m:oMath>
                </a14:m>
                <a:r>
                  <a:rPr kumimoji="1" lang="zh-CN" altLang="en-US" sz="28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FangSong" panose="02010609060101010101" pitchFamily="49" charset="-122"/>
                      </a:rPr>
                      <m:t>𝐵</m:t>
                    </m:r>
                  </m:oMath>
                </a14:m>
                <a:r>
                  <a:rPr kumimoji="1" lang="zh-CN" altLang="en-US" sz="28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的并的元素数目。</a:t>
                </a:r>
                <a:endParaRPr kumimoji="1" lang="zh-CN" altLang="en-US" sz="2800" i="1" baseline="-25000" dirty="0">
                  <a:solidFill>
                    <a:schemeClr val="bg2">
                      <a:lumMod val="25000"/>
                    </a:schemeClr>
                  </a:solidFill>
                  <a:latin typeface="FangSong" panose="02010609060101010101" pitchFamily="49" charset="-122"/>
                  <a:ea typeface="FangSong" panose="02010609060101010101" pitchFamily="49" charset="-122"/>
                  <a:cs typeface="Ayuthaya" pitchFamily="2" charset="-34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754071-5568-2B40-BDFA-E2B062A27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6" y="1339569"/>
                <a:ext cx="9674089" cy="523220"/>
              </a:xfrm>
              <a:prstGeom prst="rect">
                <a:avLst/>
              </a:prstGeom>
              <a:blipFill>
                <a:blip r:embed="rId2"/>
                <a:stretch>
                  <a:fillRect l="-1312" t="-11628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8B4900F-327E-A143-BB90-9E3C4C44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682" y="1862789"/>
            <a:ext cx="2463800" cy="1358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C2EEB3-AEAB-D848-9350-8A81133D5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220" y="2152650"/>
            <a:ext cx="5003800" cy="596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138AE8C-5C0B-CA4B-99B6-3590A285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942" y="2956763"/>
            <a:ext cx="6579460" cy="6579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F55FEB-E654-1B46-A9CC-E1F320D22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847" y="3650933"/>
            <a:ext cx="5429596" cy="5460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9398971-44C4-CA45-AAAE-3B6F55187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078" y="4392262"/>
            <a:ext cx="3293165" cy="22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6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154557" y="237152"/>
            <a:ext cx="3882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容斥原理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754071-5568-2B40-BDFA-E2B062A2715D}"/>
              </a:ext>
            </a:extLst>
          </p:cNvPr>
          <p:cNvSpPr txBox="1"/>
          <p:nvPr/>
        </p:nvSpPr>
        <p:spPr>
          <a:xfrm>
            <a:off x="477076" y="1339569"/>
            <a:ext cx="967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Songti SC" panose="02010600040101010101" pitchFamily="2" charset="-122"/>
                <a:ea typeface="Songti SC" panose="02010600040101010101" pitchFamily="2" charset="-122"/>
              </a:rPr>
              <a:t>定理</a:t>
            </a:r>
            <a:endParaRPr kumimoji="1" lang="zh-CN" altLang="en-US" sz="2800" b="1" i="1" baseline="-25000" dirty="0">
              <a:solidFill>
                <a:schemeClr val="bg2">
                  <a:lumMod val="2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cs typeface="Ayuthaya" pitchFamily="2" charset="-34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138AE8C-5C0B-CA4B-99B6-3590A285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83" y="1339569"/>
            <a:ext cx="6579460" cy="6579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F55FEB-E654-1B46-A9CC-E1F320D2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41" y="1943632"/>
            <a:ext cx="5429596" cy="5460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9398971-44C4-CA45-AAAE-3B6F5518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2" y="448777"/>
            <a:ext cx="3293165" cy="22798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7BA855-3789-0240-8E10-B917F6E90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76" y="3248663"/>
            <a:ext cx="2470028" cy="23528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7D205C-3B1D-B040-B64E-2D2C5E1F6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35" y="5815511"/>
            <a:ext cx="2032000" cy="406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5A3241-8CEA-FF48-81BB-F0BBCB16F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211" y="3072191"/>
            <a:ext cx="2609919" cy="25160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4CAF087-F8BB-9B4F-BA0A-806EB829B9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882"/>
          <a:stretch/>
        </p:blipFill>
        <p:spPr>
          <a:xfrm>
            <a:off x="3404393" y="6087184"/>
            <a:ext cx="4191000" cy="4200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E79D4A-2494-CD4D-AF52-CE6EBCC1D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5393" y="3263252"/>
            <a:ext cx="2555772" cy="22893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D63065B-31C2-DA42-A59D-14CCFE9300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1285" y="6400753"/>
            <a:ext cx="1930400" cy="381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65ED8C0-14F5-2E46-944E-04606C142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393" y="5680784"/>
            <a:ext cx="2032000" cy="4064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879F35-D82A-4748-A7E3-E867C7B8EF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882"/>
          <a:stretch/>
        </p:blipFill>
        <p:spPr>
          <a:xfrm>
            <a:off x="7801285" y="6043875"/>
            <a:ext cx="4191000" cy="4200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C55B80A-42AB-0C4F-B897-6C2D5D3B8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43" y="5601500"/>
            <a:ext cx="2032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EDBE2-012D-0340-9710-B88CBEF15E96}"/>
              </a:ext>
            </a:extLst>
          </p:cNvPr>
          <p:cNvSpPr txBox="1"/>
          <p:nvPr/>
        </p:nvSpPr>
        <p:spPr>
          <a:xfrm>
            <a:off x="4154557" y="237152"/>
            <a:ext cx="3882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容斥原理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1BEA67-BD34-844B-8C18-7ED8B70132D9}"/>
              </a:ext>
            </a:extLst>
          </p:cNvPr>
          <p:cNvSpPr txBox="1"/>
          <p:nvPr/>
        </p:nvSpPr>
        <p:spPr>
          <a:xfrm>
            <a:off x="2392017" y="1289235"/>
            <a:ext cx="7407966" cy="258532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0FCDDE-D336-1445-B02A-B2722D42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33" y="1393614"/>
            <a:ext cx="5685176" cy="8306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27CDE1-DFD0-9343-B5E1-4612EFA2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7" y="2120746"/>
            <a:ext cx="3999947" cy="9223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11A0736-54BA-C142-BEE3-4346458A8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7" y="3211073"/>
            <a:ext cx="3988690" cy="4827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2B6A52-360F-294B-AD0D-593FADA4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12" y="4793421"/>
            <a:ext cx="2044700" cy="5842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EFA902D-3D55-904B-B188-1907F2D54940}"/>
              </a:ext>
            </a:extLst>
          </p:cNvPr>
          <p:cNvSpPr txBox="1"/>
          <p:nvPr/>
        </p:nvSpPr>
        <p:spPr>
          <a:xfrm>
            <a:off x="2392017" y="4084959"/>
            <a:ext cx="7407966" cy="258532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79DBAEE-3722-6745-842D-F87F90602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433" y="4260879"/>
            <a:ext cx="6443593" cy="68162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44517A0-421A-7744-B262-D52793F8E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433" y="5075456"/>
            <a:ext cx="6443593" cy="75372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E0F74FF-F181-D543-BA60-EFAF477CBF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7" y="5962134"/>
            <a:ext cx="3232731" cy="4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75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8B0B8A-6F96-0946-8A1B-D59E710F2BA8}"/>
              </a:ext>
            </a:extLst>
          </p:cNvPr>
          <p:cNvSpPr/>
          <p:nvPr/>
        </p:nvSpPr>
        <p:spPr>
          <a:xfrm>
            <a:off x="0" y="975816"/>
            <a:ext cx="11529391" cy="269889"/>
          </a:xfrm>
          <a:prstGeom prst="rect">
            <a:avLst/>
          </a:prstGeom>
          <a:gradFill flip="none" rotWithShape="1">
            <a:gsLst>
              <a:gs pos="53000">
                <a:schemeClr val="bg2">
                  <a:lumMod val="75000"/>
                </a:schemeClr>
              </a:gs>
              <a:gs pos="0">
                <a:schemeClr val="bg2">
                  <a:lumMod val="50000"/>
                </a:schemeClr>
              </a:gs>
              <a:gs pos="99000">
                <a:schemeClr val="bg1"/>
              </a:gs>
              <a:gs pos="85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D11F4F-E99B-A842-B79B-9DF60D737601}"/>
              </a:ext>
            </a:extLst>
          </p:cNvPr>
          <p:cNvSpPr txBox="1"/>
          <p:nvPr/>
        </p:nvSpPr>
        <p:spPr>
          <a:xfrm>
            <a:off x="3212833" y="400896"/>
            <a:ext cx="5676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u="sng" dirty="0">
                <a:latin typeface="Times" pitchFamily="2" charset="0"/>
              </a:rPr>
              <a:t>Inclusion-Exclusion Principle</a:t>
            </a:r>
            <a:endParaRPr kumimoji="1" lang="zh-CN" altLang="en-US" sz="3200" b="1" i="1" u="sng" dirty="0"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6549BA-82DB-B945-A8B2-EB1C8F67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79" y="1508332"/>
            <a:ext cx="1397000" cy="635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767AEF-F26C-6746-AEFF-AA994DAFA093}"/>
              </a:ext>
            </a:extLst>
          </p:cNvPr>
          <p:cNvSpPr txBox="1"/>
          <p:nvPr/>
        </p:nvSpPr>
        <p:spPr>
          <a:xfrm>
            <a:off x="4205679" y="1594999"/>
            <a:ext cx="84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=</a:t>
            </a:r>
            <a:endParaRPr kumimoji="1"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F7ABE4D-4F6B-EC41-BECD-A1F5DFDF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53" y="1521032"/>
            <a:ext cx="39116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632BF50-DCF9-AB4B-9EE3-5A2FE4CD1651}"/>
                  </a:ext>
                </a:extLst>
              </p:cNvPr>
              <p:cNvSpPr txBox="1"/>
              <p:nvPr/>
            </p:nvSpPr>
            <p:spPr>
              <a:xfrm>
                <a:off x="1979055" y="2229999"/>
                <a:ext cx="52963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计算不在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也不在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中的元素个数</a:t>
                </a:r>
                <a:endParaRPr kumimoji="1" lang="zh-CN" altLang="en-US" sz="2000" baseline="-250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632BF50-DCF9-AB4B-9EE3-5A2FE4CD1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055" y="2229999"/>
                <a:ext cx="5296395" cy="400110"/>
              </a:xfrm>
              <a:prstGeom prst="rect">
                <a:avLst/>
              </a:prstGeom>
              <a:blipFill>
                <a:blip r:embed="rId4"/>
                <a:stretch>
                  <a:fillRect l="-1439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06112FB-10CB-2D47-BF48-2FE322E31EBB}"/>
                  </a:ext>
                </a:extLst>
              </p:cNvPr>
              <p:cNvSpPr txBox="1"/>
              <p:nvPr/>
            </p:nvSpPr>
            <p:spPr>
              <a:xfrm>
                <a:off x="2808679" y="2803444"/>
                <a:ext cx="52963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不属于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或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kumimoji="1" lang="zh-CN" altLang="en-US" sz="2000" baseline="-250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06112FB-10CB-2D47-BF48-2FE322E3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679" y="2803444"/>
                <a:ext cx="5296395" cy="400110"/>
              </a:xfrm>
              <a:prstGeom prst="rect">
                <a:avLst/>
              </a:prstGeom>
              <a:blipFill>
                <a:blip r:embed="rId5"/>
                <a:stretch>
                  <a:fillRect l="-957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966E6F0-C59D-DD4A-BDC2-7368794F56C8}"/>
                  </a:ext>
                </a:extLst>
              </p:cNvPr>
              <p:cNvSpPr txBox="1"/>
              <p:nvPr/>
            </p:nvSpPr>
            <p:spPr>
              <a:xfrm>
                <a:off x="3507179" y="3203554"/>
                <a:ext cx="40692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zh-CN" altLang="en-US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966E6F0-C59D-DD4A-BDC2-7368794F5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79" y="3203554"/>
                <a:ext cx="4069278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9042C4-D0DC-5A46-A36F-58DE53FC3813}"/>
                  </a:ext>
                </a:extLst>
              </p:cNvPr>
              <p:cNvSpPr txBox="1"/>
              <p:nvPr/>
            </p:nvSpPr>
            <p:spPr>
              <a:xfrm>
                <a:off x="2808679" y="3654326"/>
                <a:ext cx="52963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属于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但不属于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endParaRPr kumimoji="1" lang="zh-CN" altLang="en-US" sz="2000" baseline="-250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9042C4-D0DC-5A46-A36F-58DE53FC3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679" y="3654326"/>
                <a:ext cx="5296395" cy="400110"/>
              </a:xfrm>
              <a:prstGeom prst="rect">
                <a:avLst/>
              </a:prstGeom>
              <a:blipFill>
                <a:blip r:embed="rId7"/>
                <a:stretch>
                  <a:fillRect l="-957" t="-967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4A7FED-267E-AE4E-BC36-A78E7815D4ED}"/>
                  </a:ext>
                </a:extLst>
              </p:cNvPr>
              <p:cNvSpPr txBox="1"/>
              <p:nvPr/>
            </p:nvSpPr>
            <p:spPr>
              <a:xfrm>
                <a:off x="3507179" y="4054436"/>
                <a:ext cx="40692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zh-CN" altLang="en-US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4A7FED-267E-AE4E-BC36-A78E7815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79" y="4054436"/>
                <a:ext cx="4069278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DDDD33-5134-4440-868E-EE4A4F86C912}"/>
                  </a:ext>
                </a:extLst>
              </p:cNvPr>
              <p:cNvSpPr txBox="1"/>
              <p:nvPr/>
            </p:nvSpPr>
            <p:spPr>
              <a:xfrm>
                <a:off x="3507179" y="4909615"/>
                <a:ext cx="40692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zh-CN" altLang="en-US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DDDD33-5134-4440-868E-EE4A4F86C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79" y="4909615"/>
                <a:ext cx="4069278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B759D65-25D5-CA4C-A42A-23A9BDB5F19F}"/>
                  </a:ext>
                </a:extLst>
              </p:cNvPr>
              <p:cNvSpPr txBox="1"/>
              <p:nvPr/>
            </p:nvSpPr>
            <p:spPr>
              <a:xfrm>
                <a:off x="2808679" y="5449662"/>
                <a:ext cx="52963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属于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且属于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sz="2000" baseline="-250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B759D65-25D5-CA4C-A42A-23A9BDB5F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679" y="5449662"/>
                <a:ext cx="5296395" cy="400110"/>
              </a:xfrm>
              <a:prstGeom prst="rect">
                <a:avLst/>
              </a:prstGeom>
              <a:blipFill>
                <a:blip r:embed="rId11"/>
                <a:stretch>
                  <a:fillRect l="-957" t="-606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FAFCBB3-CD24-EC4B-B27A-04F018C6CE76}"/>
                  </a:ext>
                </a:extLst>
              </p:cNvPr>
              <p:cNvSpPr txBox="1"/>
              <p:nvPr/>
            </p:nvSpPr>
            <p:spPr>
              <a:xfrm>
                <a:off x="3507179" y="5849772"/>
                <a:ext cx="40692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zh-CN" altLang="en-US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FAFCBB3-CD24-EC4B-B27A-04F018C6C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79" y="5849772"/>
                <a:ext cx="4069278" cy="400110"/>
              </a:xfrm>
              <a:prstGeom prst="rect">
                <a:avLst/>
              </a:prstGeom>
              <a:blipFill>
                <a:blip r:embed="rId1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F816A59-DBC9-B34F-82F6-725CBF703117}"/>
              </a:ext>
            </a:extLst>
          </p:cNvPr>
          <p:cNvCxnSpPr>
            <a:cxnSpLocks/>
          </p:cNvCxnSpPr>
          <p:nvPr/>
        </p:nvCxnSpPr>
        <p:spPr>
          <a:xfrm>
            <a:off x="4599380" y="5849772"/>
            <a:ext cx="0" cy="40011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A42CEE3-85EE-224F-BCF7-BA09D7D4CD1D}"/>
              </a:ext>
            </a:extLst>
          </p:cNvPr>
          <p:cNvSpPr txBox="1"/>
          <p:nvPr/>
        </p:nvSpPr>
        <p:spPr>
          <a:xfrm>
            <a:off x="4109356" y="6385133"/>
            <a:ext cx="529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两边相等</a:t>
            </a:r>
            <a:endParaRPr kumimoji="1" lang="zh-CN" altLang="en-US" sz="2000" baseline="-250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3B231B3-41E2-E841-B8DA-330F84CE8CED}"/>
              </a:ext>
            </a:extLst>
          </p:cNvPr>
          <p:cNvCxnSpPr>
            <a:cxnSpLocks/>
          </p:cNvCxnSpPr>
          <p:nvPr/>
        </p:nvCxnSpPr>
        <p:spPr>
          <a:xfrm>
            <a:off x="4581401" y="4909615"/>
            <a:ext cx="0" cy="40011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BFE73E97-86F4-954A-A1F8-B0C5279BC924}"/>
              </a:ext>
            </a:extLst>
          </p:cNvPr>
          <p:cNvCxnSpPr>
            <a:cxnSpLocks/>
          </p:cNvCxnSpPr>
          <p:nvPr/>
        </p:nvCxnSpPr>
        <p:spPr>
          <a:xfrm>
            <a:off x="4599380" y="4054436"/>
            <a:ext cx="0" cy="40011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E22E57D0-1F64-AB46-B3CE-88090F386D43}"/>
              </a:ext>
            </a:extLst>
          </p:cNvPr>
          <p:cNvCxnSpPr>
            <a:cxnSpLocks/>
          </p:cNvCxnSpPr>
          <p:nvPr/>
        </p:nvCxnSpPr>
        <p:spPr>
          <a:xfrm>
            <a:off x="4599380" y="3203554"/>
            <a:ext cx="0" cy="40011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9A9428EE-D105-CE4B-A57F-08E6968786DA}"/>
              </a:ext>
            </a:extLst>
          </p:cNvPr>
          <p:cNvCxnSpPr>
            <a:cxnSpLocks/>
          </p:cNvCxnSpPr>
          <p:nvPr/>
        </p:nvCxnSpPr>
        <p:spPr>
          <a:xfrm>
            <a:off x="4627252" y="1508331"/>
            <a:ext cx="0" cy="673679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A275DFC-ED66-B947-AEE6-783AB872BEB5}"/>
                  </a:ext>
                </a:extLst>
              </p:cNvPr>
              <p:cNvSpPr txBox="1"/>
              <p:nvPr/>
            </p:nvSpPr>
            <p:spPr>
              <a:xfrm>
                <a:off x="2808678" y="4427284"/>
                <a:ext cx="52963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属于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kumimoji="1" lang="zh-CN" altLang="en-US" sz="2000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但不属于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sz="2000" baseline="-250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A275DFC-ED66-B947-AEE6-783AB872B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678" y="4427284"/>
                <a:ext cx="5296395" cy="400110"/>
              </a:xfrm>
              <a:prstGeom prst="rect">
                <a:avLst/>
              </a:prstGeom>
              <a:blipFill>
                <a:blip r:embed="rId13"/>
                <a:stretch>
                  <a:fillRect l="-957" t="-62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05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0" grpId="0"/>
      <p:bldP spid="21" grpId="0"/>
      <p:bldP spid="22" grpId="0"/>
      <p:bldP spid="26" grpId="0"/>
      <p:bldP spid="2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881</Words>
  <Application>Microsoft Office PowerPoint</Application>
  <PresentationFormat>宽屏</PresentationFormat>
  <Paragraphs>114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Abadi MT Condensed Light</vt:lpstr>
      <vt:lpstr>Songti SC</vt:lpstr>
      <vt:lpstr>等线</vt:lpstr>
      <vt:lpstr>等线 Light</vt:lpstr>
      <vt:lpstr>FangSong</vt:lpstr>
      <vt:lpstr>STXingkai</vt:lpstr>
      <vt:lpstr>Arial</vt:lpstr>
      <vt:lpstr>Cambria Math</vt:lpstr>
      <vt:lpstr>Gabriola</vt:lpstr>
      <vt:lpstr>Times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冷 拓</cp:lastModifiedBy>
  <cp:revision>38</cp:revision>
  <dcterms:created xsi:type="dcterms:W3CDTF">2021-06-25T05:05:10Z</dcterms:created>
  <dcterms:modified xsi:type="dcterms:W3CDTF">2022-10-19T03:53:44Z</dcterms:modified>
</cp:coreProperties>
</file>